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0" r:id="rId3"/>
    <p:sldMasterId id="2147483702" r:id="rId4"/>
    <p:sldMasterId id="2147483714" r:id="rId5"/>
  </p:sldMasterIdLst>
  <p:notesMasterIdLst>
    <p:notesMasterId r:id="rId41"/>
  </p:notesMasterIdLst>
  <p:sldIdLst>
    <p:sldId id="256" r:id="rId6"/>
    <p:sldId id="257" r:id="rId7"/>
    <p:sldId id="316" r:id="rId8"/>
    <p:sldId id="259" r:id="rId9"/>
    <p:sldId id="258" r:id="rId10"/>
    <p:sldId id="319" r:id="rId11"/>
    <p:sldId id="322" r:id="rId12"/>
    <p:sldId id="321" r:id="rId13"/>
    <p:sldId id="266" r:id="rId14"/>
    <p:sldId id="268" r:id="rId15"/>
    <p:sldId id="274" r:id="rId16"/>
    <p:sldId id="270" r:id="rId17"/>
    <p:sldId id="271" r:id="rId18"/>
    <p:sldId id="285" r:id="rId19"/>
    <p:sldId id="291" r:id="rId20"/>
    <p:sldId id="273" r:id="rId21"/>
    <p:sldId id="275" r:id="rId22"/>
    <p:sldId id="276" r:id="rId23"/>
    <p:sldId id="277" r:id="rId24"/>
    <p:sldId id="287" r:id="rId25"/>
    <p:sldId id="288" r:id="rId26"/>
    <p:sldId id="278" r:id="rId27"/>
    <p:sldId id="279" r:id="rId28"/>
    <p:sldId id="280" r:id="rId29"/>
    <p:sldId id="282" r:id="rId30"/>
    <p:sldId id="290" r:id="rId31"/>
    <p:sldId id="283" r:id="rId32"/>
    <p:sldId id="284" r:id="rId33"/>
    <p:sldId id="292" r:id="rId34"/>
    <p:sldId id="286" r:id="rId35"/>
    <p:sldId id="320" r:id="rId36"/>
    <p:sldId id="323" r:id="rId37"/>
    <p:sldId id="324" r:id="rId38"/>
    <p:sldId id="293" r:id="rId39"/>
    <p:sldId id="31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54CC"/>
    <a:srgbClr val="BF95DF"/>
    <a:srgbClr val="DFC713"/>
    <a:srgbClr val="F08934"/>
    <a:srgbClr val="FFFFFF"/>
    <a:srgbClr val="D569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0-03-30T04:34:24.611"/>
    </inkml:context>
    <inkml:brush xml:id="br0">
      <inkml:brushProperty name="width" value="0.03969" units="cm"/>
      <inkml:brushProperty name="height" value="0.03969" units="cm"/>
      <inkml:brushProperty name="color" value="#FFFF99"/>
      <inkml:brushProperty name="fitToCurve" value="1"/>
    </inkml:brush>
  </inkml:definitions>
  <inkml:trace contextRef="#ctx0" brushRef="#br0">5374 8847 136,'-4'31'39,"9"-4"-9,5 0 12,7-51 43,-17-1-83,-7 0-57,-7 57 90,11-6-20,0-52-33,1 4 12,-10 44 97,7-51-129,1 0 7,-1 4 22,-3 53 63,11 2-44,0-2 17,-3-60-17,-2 10-22,1-11-9,-2 1 8,1 2 5,7 55 28,-5 4 2,-14-61-51,11 0-38,1 7 28,1 53 130,18-53-216,-14 55 165,0-6 20,4 6-39,2-5-20,4-51-88,-19-5 53,8 66 168,-12-65-196,-3 3 48,5 59 104,16-6-73,-8-57-14,-1 3-44,-5 4 23,6 1-28,0 48 147,0 4-93,-8-53-131,23-10 194,1 6-118,-1-2 1,1 5 31,-19 58 169,-17 6-129,5-9-31,-1-2-144</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0-03-30T04:34:24.642"/>
    </inkml:context>
    <inkml:brush xml:id="br0">
      <inkml:brushProperty name="width" value="0.03969" units="cm"/>
      <inkml:brushProperty name="height" value="0.03969" units="cm"/>
      <inkml:brushProperty name="color" value="#FFFF99"/>
      <inkml:brushProperty name="fitToCurve" value="1"/>
    </inkml:brush>
  </inkml:definitions>
  <inkml:trace contextRef="#ctx0" brushRef="#br0">5351 8686 136,'13'22'54,"-4"5"-15,-1-2-12,-3-1-12,-2-1-1,2 8 8,-2-5 0,-1 2 15,1-60-62,-5-2-27,0 8 17,-2-1 13,-1 5 9,-3-1 13,10 56 108,8-6-49,-4 2-15,-2-58-89,-13 2 15,10 51 116,4 11-65,1-58 20,-15-14-50,-6 0-4,19 77 88,8-2-36,-13-62-59,-7 2-7,-8-17-11,26 76 49,-4-15 2,2 18 9,-3-75-128,16 60 148,-17 6 26,-25 3-76,-4 1 1,37-63-134,19 3 152,-44 57 48,-3 1-68,3-1-26,24-58-87,-1 4 101,4-3 19,11-1 101,-26 56 25,-15 3-122,31-66-117,-1 5 106,-13 62 108,-19-3-95,30-59-76,2 0 40,1 3 28,-22 53 79,-9 0-82,22-54-124,-13 58 232,-9-8-97,-18-8-18,3-40 26,27-4-31,13 2 14,23 16 7,-17 33 18,-20 5 31,-25-15-40,6-34-18,21-11-8,9 3 10,19 42 17,-24 16-3,-18-1-1,-1-61-41,11-3 11,7 0 13,32 27 62,-23 38-43,-12 6 3,-14-5 4,-1-64-52,13-1 1,3 3 9,4 68 84,-23-46-76,19-26-21,13 65 71,-32-54-51,21-6 4,8 63 59,-12-1-19,-1-67-61,1 4 22,9 62 74,-13-64-116,13 64 89,-11-63-32,18 8-5,-14 58 10,-13-55-12,29-10 2,-5 62 7,-10 5 2,-15-72-58,38 11 67,5 9-199,-31 40 164,5 8 131,9-4-59,5-4-19,12-11 18,-4 10-48,-37-52-75,-6 7 51,33 55 119,2-3-62,-26-62-106,25 66 137,11-4-34,-47-33-52,49-17 19,-20 52 34,-9-68 11,-33 7-75,69 48 68,-43-45 0,-21-6-57,28 57 9,25 14 16,-30-63 24,-7 1-35,2 3-1,26 63 7,-20-68 3,-20-10-42,18 81 35,-4-74-59,12 8 45,4 42 88,-7-46-99,-1-1 50,10 66 18,-1-62-82,35 14 82,-38 55-32,-4-17-10,1-6-7,15-63-142,-8 5 110,-9 71 211,-6 7-127,5-23-28,11-46-87,7-15-3,10 34 132,-31 49 14,38-31-177,-32 26 176,-13 4-59,27-82-62,-30 77 126,27-61-133,-39 56 96,-7-11-50,-3-6 33,16-13-8,1-36 20,22 11-35,-22-17-17,18 18-9,6-1 6,6-1-87,3 2-4</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0-03-30T04:34:24.643"/>
    </inkml:context>
    <inkml:brush xml:id="br0">
      <inkml:brushProperty name="width" value="0.03969" units="cm"/>
      <inkml:brushProperty name="height" value="0.03969" units="cm"/>
      <inkml:brushProperty name="color" value="#FFFF99"/>
      <inkml:brushProperty name="fitToCurve" value="1"/>
    </inkml:brush>
  </inkml:definitions>
  <inkml:trace contextRef="#ctx0" brushRef="#br0">5318 8781 136,'2'-16'6,"1"-1"22,4-5 99,5 1-81,4 2-43,2 19-108</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0-03-30T04:34:24.644"/>
    </inkml:context>
    <inkml:brush xml:id="br0">
      <inkml:brushProperty name="width" value="0.03969" units="cm"/>
      <inkml:brushProperty name="height" value="0.03969" units="cm"/>
      <inkml:brushProperty name="color" value="#FFFF99"/>
      <inkml:brushProperty name="fitToCurve" value="1"/>
    </inkml:brush>
  </inkml:definitions>
  <inkml:trace contextRef="#ctx0" brushRef="#br0">5318 8745 136,'4'-20'0,"0"2"20,11-3 122,2 7-238</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0-03-30T04:34:24.645"/>
    </inkml:context>
    <inkml:brush xml:id="br0">
      <inkml:brushProperty name="width" value="0.03969" units="cm"/>
      <inkml:brushProperty name="height" value="0.03969" units="cm"/>
      <inkml:brushProperty name="color" value="#FFFF99"/>
      <inkml:brushProperty name="fitToCurve" value="1"/>
    </inkml:brush>
  </inkml:definitions>
  <inkml:trace contextRef="#ctx0" brushRef="#br0">5308 8760 136,'-1'-19'13,"2"1"23,8 0-20,8 4 16,1 6-37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0-03-30T04:34:24.646"/>
    </inkml:context>
    <inkml:brush xml:id="br0">
      <inkml:brushProperty name="width" value="0.03969" units="cm"/>
      <inkml:brushProperty name="height" value="0.03969" units="cm"/>
      <inkml:brushProperty name="color" value="#FFFF99"/>
      <inkml:brushProperty name="fitToCurve" value="1"/>
    </inkml:brush>
  </inkml:definitions>
  <inkml:trace contextRef="#ctx0" brushRef="#br0">5296 8767 136,'1'-19'0,"-2"-2"60,9 4 32,5-1-28,4 20-59,-18-18-7,-19 24-61,12 15 64,8-6 31,-3 2-267</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0-03-30T04:34:24.647"/>
    </inkml:context>
    <inkml:brush xml:id="br0">
      <inkml:brushProperty name="width" value="0.03969" units="cm"/>
      <inkml:brushProperty name="height" value="0.03969" units="cm"/>
      <inkml:brushProperty name="color" value="#FFFF99"/>
      <inkml:brushProperty name="fitToCurve" value="1"/>
    </inkml:brush>
  </inkml:definitions>
  <inkml:trace contextRef="#ctx0" brushRef="#br0">5419 8874 136,'11'-26'224,"-16"56"-169,28-38 56,-45 26-160,9 16 57,23-64-19,17 18 52,-21 47-27,-9-58-60,-7 57 87,36-68-7,-13-4-27,-13 0-9,-31 41-27,58-1 31,1 20 32,-50 13 27,-12-9-64,56-61-16,-6-5 24,-16 0-1,11 65-99,-5 10 119,-21 0-9,-18-15-16,5-37-1,31-23-8,21 5 11,2 9 3,-2 51 27,-45 11-22,-3-12-54,11-61 11,20-3 16,7 9 16,5 56 84,-19-2-71,-12 17 18,-11-53-84,21-10 13,1-14 4,8 73 84,-5 2-31,-6 1-10,-16-9-6,-9-19-11,61-8 59,-56-18-108,-2 31 44,14-48 39,12-5-20,-1-4 0,2 4-3,3 1 4,-28 10 7,18-11 5,44 23 28,-74-15-53,74 39-21,-13-2-38,0-1-416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AD044-9A66-4E8C-8594-19464A09304A}" type="datetimeFigureOut">
              <a:rPr lang="zh-CN" altLang="en-US" smtClean="0"/>
              <a:t>2023/3/13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D1877-3E55-4128-8884-0F9EF52EA6B3}" type="slidenum">
              <a:rPr lang="zh-CN" altLang="en-US" smtClean="0"/>
              <a:t>‹#›</a:t>
            </a:fld>
            <a:endParaRPr lang="zh-CN" altLang="en-US"/>
          </a:p>
        </p:txBody>
      </p:sp>
    </p:spTree>
    <p:extLst>
      <p:ext uri="{BB962C8B-B14F-4D97-AF65-F5344CB8AC3E}">
        <p14:creationId xmlns:p14="http://schemas.microsoft.com/office/powerpoint/2010/main" val="411932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endParaRPr lang="zh-CN" altLang="en-US" dirty="0"/>
          </a:p>
        </p:txBody>
      </p:sp>
      <p:sp>
        <p:nvSpPr>
          <p:cNvPr id="1048589"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5D1877-3E55-4128-8884-0F9EF52EA6B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5D1877-3E55-4128-8884-0F9EF52EA6B3}" type="slidenum">
              <a:rPr lang="zh-CN" altLang="en-US" smtClean="0"/>
              <a:t>32</a:t>
            </a:fld>
            <a:endParaRPr lang="zh-CN" altLang="en-US"/>
          </a:p>
        </p:txBody>
      </p:sp>
    </p:spTree>
    <p:extLst>
      <p:ext uri="{BB962C8B-B14F-4D97-AF65-F5344CB8AC3E}">
        <p14:creationId xmlns:p14="http://schemas.microsoft.com/office/powerpoint/2010/main" val="4223792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C830079-5194-4790-A4C7-624BEEF506AD}"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90278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2672236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1035355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DC830079-5194-4790-A4C7-624BEEF506AD}"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71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1809652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8251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3808090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830079-5194-4790-A4C7-624BEEF506AD}"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2238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830079-5194-4790-A4C7-624BEEF506AD}"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6063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33813748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830079-5194-4790-A4C7-624BEEF506AD}"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836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1089338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930786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33164383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9352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8177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910928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2236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7822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059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11815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9D5B8-B5C7-474B-91DB-D4F7AAF182E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DF7F200-851A-4828-BB49-C50913EA71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32E8429-995E-427F-A96E-238C4415A2F8}"/>
              </a:ext>
            </a:extLst>
          </p:cNvPr>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B8BCE268-07AD-4681-A1D3-C0377E879F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8B2904-BEA0-4640-94D7-AB3A05607DCB}"/>
              </a:ext>
            </a:extLst>
          </p:cNvPr>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1170004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830079-5194-4790-A4C7-624BEEF506AD}"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03505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5DF14-E043-49DC-A859-68F3ECAB7BD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8F06C3-BF17-4D04-A607-52535E4AAB9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9F893A-CE0D-42B1-A2CA-B2F45C58E49E}"/>
              </a:ext>
            </a:extLst>
          </p:cNvPr>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392293C7-D945-4201-A8B1-A47AF00C7C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EA770B-9F0E-419E-B453-DF71B90C8F1B}"/>
              </a:ext>
            </a:extLst>
          </p:cNvPr>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1204947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DAF97-7379-4658-A07C-8D1B73E4504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8DDCA7F-433B-4D60-A038-260D94D2F1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C98B99A-EA10-4269-AD15-7CE7BB88918F}"/>
              </a:ext>
            </a:extLst>
          </p:cNvPr>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AF8A0F81-9B27-4F43-BAAF-64DA15DBEF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B0AF1B-A2EF-4EC1-BAF5-A94A9F2E888A}"/>
              </a:ext>
            </a:extLst>
          </p:cNvPr>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765639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B2AE0-B180-4BBA-A073-851BC31687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823DC9-F103-4EBD-ADE1-62315CE2DC7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33006D-56CC-438C-A583-53789B8A3BF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37078E-9030-4219-A52D-3FFE0A3F4C15}"/>
              </a:ext>
            </a:extLst>
          </p:cNvPr>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6" name="页脚占位符 5">
            <a:extLst>
              <a:ext uri="{FF2B5EF4-FFF2-40B4-BE49-F238E27FC236}">
                <a16:creationId xmlns:a16="http://schemas.microsoft.com/office/drawing/2014/main" id="{5E8BE1A8-849B-47A7-908E-D782B33D790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6A8998-AD10-4806-AC52-D70E452C0225}"/>
              </a:ext>
            </a:extLst>
          </p:cNvPr>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30139399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04D6E-CD25-4AF6-9B37-9ADB3EC6D5F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90372C-DEC4-4187-83CD-83A72F61A6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0CFDD7B-6EF6-40EA-904C-0BD418B2F51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944108-24FA-4A4C-835F-477F377F9D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FD4CB8E-B608-4F9A-85D9-155F05628EA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6F9A650-D06A-4590-A447-147CFA4B0748}"/>
              </a:ext>
            </a:extLst>
          </p:cNvPr>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8" name="页脚占位符 7">
            <a:extLst>
              <a:ext uri="{FF2B5EF4-FFF2-40B4-BE49-F238E27FC236}">
                <a16:creationId xmlns:a16="http://schemas.microsoft.com/office/drawing/2014/main" id="{10398D47-E2EE-4334-82A9-393746618B9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6122F33-FBE7-44CA-8C0F-FF788A4A93B6}"/>
              </a:ext>
            </a:extLst>
          </p:cNvPr>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12249662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18330-68FB-4A84-8B9D-8A0E6C2785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2B5874-46ED-4D37-AA59-CC5FCE333C55}"/>
              </a:ext>
            </a:extLst>
          </p:cNvPr>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4" name="页脚占位符 3">
            <a:extLst>
              <a:ext uri="{FF2B5EF4-FFF2-40B4-BE49-F238E27FC236}">
                <a16:creationId xmlns:a16="http://schemas.microsoft.com/office/drawing/2014/main" id="{E26800BB-FC2B-4132-B7DA-1FE394EFA6C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6AAB7A6-3DCC-40DB-B8FC-D6144617B1DB}"/>
              </a:ext>
            </a:extLst>
          </p:cNvPr>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27440840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652B5D-2327-4469-9251-57374C905DE6}"/>
              </a:ext>
            </a:extLst>
          </p:cNvPr>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3" name="页脚占位符 2">
            <a:extLst>
              <a:ext uri="{FF2B5EF4-FFF2-40B4-BE49-F238E27FC236}">
                <a16:creationId xmlns:a16="http://schemas.microsoft.com/office/drawing/2014/main" id="{18ACB39A-D7FC-452C-B038-581DB21DEFE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593E7C2-E2EE-436A-810B-BDB8E3708B53}"/>
              </a:ext>
            </a:extLst>
          </p:cNvPr>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3157637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6FEC0-05CB-4CA8-8F53-8A9878A1F5C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1F4DAC-392C-49A4-8422-245EBA4AD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9A69F91-022E-4D9D-8361-B72283A32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A48AC4-BB5D-478A-A001-551CCC01210D}"/>
              </a:ext>
            </a:extLst>
          </p:cNvPr>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6" name="页脚占位符 5">
            <a:extLst>
              <a:ext uri="{FF2B5EF4-FFF2-40B4-BE49-F238E27FC236}">
                <a16:creationId xmlns:a16="http://schemas.microsoft.com/office/drawing/2014/main" id="{38A969B3-2E7F-4F41-8504-CD6C5DD6D9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009B67-4191-4E40-825F-C5CD1EA40955}"/>
              </a:ext>
            </a:extLst>
          </p:cNvPr>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6591678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F4630-F7C6-4C3D-BD39-B5A9A03985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A329489-2AFC-483F-A660-50C9302458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9CA1E4A-C93E-4544-8C12-4A4529A7C3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D9B8FE-0F49-4EF5-9B80-06DC1D6EF74A}"/>
              </a:ext>
            </a:extLst>
          </p:cNvPr>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6" name="页脚占位符 5">
            <a:extLst>
              <a:ext uri="{FF2B5EF4-FFF2-40B4-BE49-F238E27FC236}">
                <a16:creationId xmlns:a16="http://schemas.microsoft.com/office/drawing/2014/main" id="{64F2D581-B4BB-41F2-8858-C59DF0C985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AC8372-AC5B-4066-895A-AFA602A47636}"/>
              </a:ext>
            </a:extLst>
          </p:cNvPr>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28023423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DFDF12-2718-4D8F-A5FD-AD589468C2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B4D0456-ECA9-4D41-B442-601C296DDE9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953700-E943-476F-AAFD-63F853DA4040}"/>
              </a:ext>
            </a:extLst>
          </p:cNvPr>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1D419147-7097-472F-8CD4-EEB9B8BB3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13DB3E-1A73-44B8-89D6-E84F4C6FC450}"/>
              </a:ext>
            </a:extLst>
          </p:cNvPr>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22161584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9418CE-D219-43E0-8AE0-01D19E66E88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9E955F-2068-4B00-8E5A-0EF55342BA0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D4262C-EFB9-4AEB-A10F-583BEB90DE6C}"/>
              </a:ext>
            </a:extLst>
          </p:cNvPr>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9A1924E9-EB9E-48E0-B227-70B0489A4C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AAF4C2-659E-41B2-9BB4-1E166340EF8E}"/>
              </a:ext>
            </a:extLst>
          </p:cNvPr>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392531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27793782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90"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1048591"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592" name="日期占位符 3"/>
          <p:cNvSpPr>
            <a:spLocks noGrp="1"/>
          </p:cNvSpPr>
          <p:nvPr>
            <p:ph type="dt" sz="half" idx="10"/>
          </p:nvPr>
        </p:nvSpPr>
        <p:spPr/>
        <p:txBody>
          <a:bodyPr/>
          <a:lstStyle/>
          <a:p>
            <a:fld id="{5596306C-B785-41BE-B124-99F56F35703F}" type="datetimeFigureOut">
              <a:rPr lang="zh-CN" altLang="en-US" smtClean="0"/>
              <a:t>2023/3/13</a:t>
            </a:fld>
            <a:endParaRPr lang="zh-CN" altLang="en-US"/>
          </a:p>
        </p:txBody>
      </p:sp>
      <p:sp>
        <p:nvSpPr>
          <p:cNvPr id="1048593" name="页脚占位符 4"/>
          <p:cNvSpPr>
            <a:spLocks noGrp="1"/>
          </p:cNvSpPr>
          <p:nvPr>
            <p:ph type="ftr" sz="quarter" idx="11"/>
          </p:nvPr>
        </p:nvSpPr>
        <p:spPr/>
        <p:txBody>
          <a:bodyPr/>
          <a:lstStyle/>
          <a:p>
            <a:endParaRPr lang="zh-CN" altLang="en-US"/>
          </a:p>
        </p:txBody>
      </p:sp>
      <p:sp>
        <p:nvSpPr>
          <p:cNvPr id="1048594" name="灯片编号占位符 5"/>
          <p:cNvSpPr>
            <a:spLocks noGrp="1"/>
          </p:cNvSpPr>
          <p:nvPr>
            <p:ph type="sldNum" sz="quarter" idx="12"/>
          </p:nvPr>
        </p:nvSpPr>
        <p:spPr/>
        <p:txBody>
          <a:body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22582969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1" name="标题 1"/>
          <p:cNvSpPr>
            <a:spLocks noGrp="1"/>
          </p:cNvSpPr>
          <p:nvPr>
            <p:ph type="title"/>
          </p:nvPr>
        </p:nvSpPr>
        <p:spPr/>
        <p:txBody>
          <a:bodyPr/>
          <a:lstStyle/>
          <a:p>
            <a:r>
              <a:rPr lang="zh-CN" altLang="en-US"/>
              <a:t>单击此处编辑母版标题样式</a:t>
            </a:r>
          </a:p>
        </p:txBody>
      </p:sp>
      <p:sp>
        <p:nvSpPr>
          <p:cNvPr id="1048582"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583" name="日期占位符 3"/>
          <p:cNvSpPr>
            <a:spLocks noGrp="1"/>
          </p:cNvSpPr>
          <p:nvPr>
            <p:ph type="dt" sz="half" idx="10"/>
          </p:nvPr>
        </p:nvSpPr>
        <p:spPr/>
        <p:txBody>
          <a:bodyPr/>
          <a:lstStyle/>
          <a:p>
            <a:fld id="{5596306C-B785-41BE-B124-99F56F35703F}" type="datetimeFigureOut">
              <a:rPr lang="zh-CN" altLang="en-US" smtClean="0"/>
              <a:t>2023/3/13</a:t>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39245553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615"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1048616"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617" name="日期占位符 3"/>
          <p:cNvSpPr>
            <a:spLocks noGrp="1"/>
          </p:cNvSpPr>
          <p:nvPr>
            <p:ph type="dt" sz="half" idx="10"/>
          </p:nvPr>
        </p:nvSpPr>
        <p:spPr/>
        <p:txBody>
          <a:bodyPr/>
          <a:lstStyle/>
          <a:p>
            <a:fld id="{5596306C-B785-41BE-B124-99F56F35703F}" type="datetimeFigureOut">
              <a:rPr lang="zh-CN" altLang="en-US" smtClean="0"/>
              <a:t>2023/3/13</a:t>
            </a:fld>
            <a:endParaRPr lang="zh-CN" altLang="en-US"/>
          </a:p>
        </p:txBody>
      </p:sp>
      <p:sp>
        <p:nvSpPr>
          <p:cNvPr id="1048618" name="页脚占位符 4"/>
          <p:cNvSpPr>
            <a:spLocks noGrp="1"/>
          </p:cNvSpPr>
          <p:nvPr>
            <p:ph type="ftr" sz="quarter" idx="11"/>
          </p:nvPr>
        </p:nvSpPr>
        <p:spPr/>
        <p:txBody>
          <a:bodyPr/>
          <a:lstStyle/>
          <a:p>
            <a:endParaRPr lang="zh-CN" altLang="en-US"/>
          </a:p>
        </p:txBody>
      </p:sp>
      <p:sp>
        <p:nvSpPr>
          <p:cNvPr id="1048619" name="灯片编号占位符 5"/>
          <p:cNvSpPr>
            <a:spLocks noGrp="1"/>
          </p:cNvSpPr>
          <p:nvPr>
            <p:ph type="sldNum" sz="quarter" idx="12"/>
          </p:nvPr>
        </p:nvSpPr>
        <p:spPr/>
        <p:txBody>
          <a:body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14739397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620" name="标题 1"/>
          <p:cNvSpPr>
            <a:spLocks noGrp="1"/>
          </p:cNvSpPr>
          <p:nvPr>
            <p:ph type="title"/>
          </p:nvPr>
        </p:nvSpPr>
        <p:spPr/>
        <p:txBody>
          <a:bodyPr/>
          <a:lstStyle/>
          <a:p>
            <a:r>
              <a:rPr lang="zh-CN" altLang="en-US"/>
              <a:t>单击此处编辑母版标题样式</a:t>
            </a:r>
          </a:p>
        </p:txBody>
      </p:sp>
      <p:sp>
        <p:nvSpPr>
          <p:cNvPr id="1048621"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622"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623" name="日期占位符 4"/>
          <p:cNvSpPr>
            <a:spLocks noGrp="1"/>
          </p:cNvSpPr>
          <p:nvPr>
            <p:ph type="dt" sz="half" idx="10"/>
          </p:nvPr>
        </p:nvSpPr>
        <p:spPr/>
        <p:txBody>
          <a:bodyPr/>
          <a:lstStyle/>
          <a:p>
            <a:fld id="{5596306C-B785-41BE-B124-99F56F35703F}" type="datetimeFigureOut">
              <a:rPr lang="zh-CN" altLang="en-US" smtClean="0"/>
              <a:t>2023/3/13</a:t>
            </a:fld>
            <a:endParaRPr lang="zh-CN" altLang="en-US"/>
          </a:p>
        </p:txBody>
      </p:sp>
      <p:sp>
        <p:nvSpPr>
          <p:cNvPr id="1048624" name="页脚占位符 5"/>
          <p:cNvSpPr>
            <a:spLocks noGrp="1"/>
          </p:cNvSpPr>
          <p:nvPr>
            <p:ph type="ftr" sz="quarter" idx="11"/>
          </p:nvPr>
        </p:nvSpPr>
        <p:spPr/>
        <p:txBody>
          <a:bodyPr/>
          <a:lstStyle/>
          <a:p>
            <a:endParaRPr lang="zh-CN" altLang="en-US"/>
          </a:p>
        </p:txBody>
      </p:sp>
      <p:sp>
        <p:nvSpPr>
          <p:cNvPr id="1048625" name="灯片编号占位符 6"/>
          <p:cNvSpPr>
            <a:spLocks noGrp="1"/>
          </p:cNvSpPr>
          <p:nvPr>
            <p:ph type="sldNum" sz="quarter" idx="12"/>
          </p:nvPr>
        </p:nvSpPr>
        <p:spPr/>
        <p:txBody>
          <a:body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26762415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626"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8627"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628"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629"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630"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631" name="日期占位符 6"/>
          <p:cNvSpPr>
            <a:spLocks noGrp="1"/>
          </p:cNvSpPr>
          <p:nvPr>
            <p:ph type="dt" sz="half" idx="10"/>
          </p:nvPr>
        </p:nvSpPr>
        <p:spPr/>
        <p:txBody>
          <a:bodyPr/>
          <a:lstStyle/>
          <a:p>
            <a:fld id="{5596306C-B785-41BE-B124-99F56F35703F}" type="datetimeFigureOut">
              <a:rPr lang="zh-CN" altLang="en-US" smtClean="0"/>
              <a:t>2023/3/13</a:t>
            </a:fld>
            <a:endParaRPr lang="zh-CN" altLang="en-US"/>
          </a:p>
        </p:txBody>
      </p:sp>
      <p:sp>
        <p:nvSpPr>
          <p:cNvPr id="1048632" name="页脚占位符 7"/>
          <p:cNvSpPr>
            <a:spLocks noGrp="1"/>
          </p:cNvSpPr>
          <p:nvPr>
            <p:ph type="ftr" sz="quarter" idx="11"/>
          </p:nvPr>
        </p:nvSpPr>
        <p:spPr/>
        <p:txBody>
          <a:bodyPr/>
          <a:lstStyle/>
          <a:p>
            <a:endParaRPr lang="zh-CN" altLang="en-US"/>
          </a:p>
        </p:txBody>
      </p:sp>
      <p:sp>
        <p:nvSpPr>
          <p:cNvPr id="1048633" name="灯片编号占位符 8"/>
          <p:cNvSpPr>
            <a:spLocks noGrp="1"/>
          </p:cNvSpPr>
          <p:nvPr>
            <p:ph type="sldNum" sz="quarter" idx="12"/>
          </p:nvPr>
        </p:nvSpPr>
        <p:spPr/>
        <p:txBody>
          <a:body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44467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p>
            <a:r>
              <a:rPr lang="zh-CN" altLang="en-US"/>
              <a:t>单击此处编辑母版标题样式</a:t>
            </a:r>
          </a:p>
        </p:txBody>
      </p:sp>
      <p:sp>
        <p:nvSpPr>
          <p:cNvPr id="1048596" name="日期占位符 2"/>
          <p:cNvSpPr>
            <a:spLocks noGrp="1"/>
          </p:cNvSpPr>
          <p:nvPr>
            <p:ph type="dt" sz="half" idx="10"/>
          </p:nvPr>
        </p:nvSpPr>
        <p:spPr/>
        <p:txBody>
          <a:bodyPr/>
          <a:lstStyle/>
          <a:p>
            <a:fld id="{5596306C-B785-41BE-B124-99F56F35703F}" type="datetimeFigureOut">
              <a:rPr lang="zh-CN" altLang="en-US" smtClean="0"/>
              <a:t>2023/3/13</a:t>
            </a:fld>
            <a:endParaRPr lang="zh-CN" altLang="en-US"/>
          </a:p>
        </p:txBody>
      </p:sp>
      <p:sp>
        <p:nvSpPr>
          <p:cNvPr id="1048597" name="页脚占位符 3"/>
          <p:cNvSpPr>
            <a:spLocks noGrp="1"/>
          </p:cNvSpPr>
          <p:nvPr>
            <p:ph type="ftr" sz="quarter" idx="11"/>
          </p:nvPr>
        </p:nvSpPr>
        <p:spPr/>
        <p:txBody>
          <a:bodyPr/>
          <a:lstStyle/>
          <a:p>
            <a:endParaRPr lang="zh-CN" altLang="en-US"/>
          </a:p>
        </p:txBody>
      </p:sp>
      <p:sp>
        <p:nvSpPr>
          <p:cNvPr id="1048598" name="灯片编号占位符 4"/>
          <p:cNvSpPr>
            <a:spLocks noGrp="1"/>
          </p:cNvSpPr>
          <p:nvPr>
            <p:ph type="sldNum" sz="quarter" idx="12"/>
          </p:nvPr>
        </p:nvSpPr>
        <p:spPr/>
        <p:txBody>
          <a:body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32724379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34" name="日期占位符 1"/>
          <p:cNvSpPr>
            <a:spLocks noGrp="1"/>
          </p:cNvSpPr>
          <p:nvPr>
            <p:ph type="dt" sz="half" idx="10"/>
          </p:nvPr>
        </p:nvSpPr>
        <p:spPr/>
        <p:txBody>
          <a:bodyPr/>
          <a:lstStyle/>
          <a:p>
            <a:fld id="{5596306C-B785-41BE-B124-99F56F35703F}" type="datetimeFigureOut">
              <a:rPr lang="zh-CN" altLang="en-US" smtClean="0"/>
              <a:t>2023/3/13</a:t>
            </a:fld>
            <a:endParaRPr lang="zh-CN" altLang="en-US"/>
          </a:p>
        </p:txBody>
      </p:sp>
      <p:sp>
        <p:nvSpPr>
          <p:cNvPr id="1048635" name="页脚占位符 2"/>
          <p:cNvSpPr>
            <a:spLocks noGrp="1"/>
          </p:cNvSpPr>
          <p:nvPr>
            <p:ph type="ftr" sz="quarter" idx="11"/>
          </p:nvPr>
        </p:nvSpPr>
        <p:spPr/>
        <p:txBody>
          <a:bodyPr/>
          <a:lstStyle/>
          <a:p>
            <a:endParaRPr lang="zh-CN" altLang="en-US"/>
          </a:p>
        </p:txBody>
      </p:sp>
      <p:sp>
        <p:nvSpPr>
          <p:cNvPr id="1048636" name="灯片编号占位符 3"/>
          <p:cNvSpPr>
            <a:spLocks noGrp="1"/>
          </p:cNvSpPr>
          <p:nvPr>
            <p:ph type="sldNum" sz="quarter" idx="12"/>
          </p:nvPr>
        </p:nvSpPr>
        <p:spPr/>
        <p:txBody>
          <a:body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2884900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637"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638"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639"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640" name="日期占位符 4"/>
          <p:cNvSpPr>
            <a:spLocks noGrp="1"/>
          </p:cNvSpPr>
          <p:nvPr>
            <p:ph type="dt" sz="half" idx="10"/>
          </p:nvPr>
        </p:nvSpPr>
        <p:spPr/>
        <p:txBody>
          <a:bodyPr/>
          <a:lstStyle/>
          <a:p>
            <a:fld id="{5596306C-B785-41BE-B124-99F56F35703F}" type="datetimeFigureOut">
              <a:rPr lang="zh-CN" altLang="en-US" smtClean="0"/>
              <a:t>2023/3/13</a:t>
            </a:fld>
            <a:endParaRPr lang="zh-CN" altLang="en-US"/>
          </a:p>
        </p:txBody>
      </p:sp>
      <p:sp>
        <p:nvSpPr>
          <p:cNvPr id="1048641" name="页脚占位符 5"/>
          <p:cNvSpPr>
            <a:spLocks noGrp="1"/>
          </p:cNvSpPr>
          <p:nvPr>
            <p:ph type="ftr" sz="quarter" idx="11"/>
          </p:nvPr>
        </p:nvSpPr>
        <p:spPr/>
        <p:txBody>
          <a:bodyPr/>
          <a:lstStyle/>
          <a:p>
            <a:endParaRPr lang="zh-CN" altLang="en-US"/>
          </a:p>
        </p:txBody>
      </p:sp>
      <p:sp>
        <p:nvSpPr>
          <p:cNvPr id="1048642" name="灯片编号占位符 6"/>
          <p:cNvSpPr>
            <a:spLocks noGrp="1"/>
          </p:cNvSpPr>
          <p:nvPr>
            <p:ph type="sldNum" sz="quarter" idx="12"/>
          </p:nvPr>
        </p:nvSpPr>
        <p:spPr/>
        <p:txBody>
          <a:body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42589507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604"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605"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06"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607" name="日期占位符 4"/>
          <p:cNvSpPr>
            <a:spLocks noGrp="1"/>
          </p:cNvSpPr>
          <p:nvPr>
            <p:ph type="dt" sz="half" idx="10"/>
          </p:nvPr>
        </p:nvSpPr>
        <p:spPr/>
        <p:txBody>
          <a:bodyPr/>
          <a:lstStyle/>
          <a:p>
            <a:fld id="{5596306C-B785-41BE-B124-99F56F35703F}" type="datetimeFigureOut">
              <a:rPr lang="zh-CN" altLang="en-US" smtClean="0"/>
              <a:t>2023/3/13</a:t>
            </a:fld>
            <a:endParaRPr lang="zh-CN" altLang="en-US"/>
          </a:p>
        </p:txBody>
      </p:sp>
      <p:sp>
        <p:nvSpPr>
          <p:cNvPr id="1048608" name="页脚占位符 5"/>
          <p:cNvSpPr>
            <a:spLocks noGrp="1"/>
          </p:cNvSpPr>
          <p:nvPr>
            <p:ph type="ftr" sz="quarter" idx="11"/>
          </p:nvPr>
        </p:nvSpPr>
        <p:spPr/>
        <p:txBody>
          <a:bodyPr/>
          <a:lstStyle/>
          <a:p>
            <a:endParaRPr lang="zh-CN" altLang="en-US"/>
          </a:p>
        </p:txBody>
      </p:sp>
      <p:sp>
        <p:nvSpPr>
          <p:cNvPr id="1048609" name="灯片编号占位符 6"/>
          <p:cNvSpPr>
            <a:spLocks noGrp="1"/>
          </p:cNvSpPr>
          <p:nvPr>
            <p:ph type="sldNum" sz="quarter" idx="12"/>
          </p:nvPr>
        </p:nvSpPr>
        <p:spPr/>
        <p:txBody>
          <a:body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29312347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610" name="标题 1"/>
          <p:cNvSpPr>
            <a:spLocks noGrp="1"/>
          </p:cNvSpPr>
          <p:nvPr>
            <p:ph type="title"/>
          </p:nvPr>
        </p:nvSpPr>
        <p:spPr/>
        <p:txBody>
          <a:bodyPr/>
          <a:lstStyle/>
          <a:p>
            <a:r>
              <a:rPr lang="zh-CN" altLang="en-US"/>
              <a:t>单击此处编辑母版标题样式</a:t>
            </a:r>
          </a:p>
        </p:txBody>
      </p:sp>
      <p:sp>
        <p:nvSpPr>
          <p:cNvPr id="1048611"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612" name="日期占位符 3"/>
          <p:cNvSpPr>
            <a:spLocks noGrp="1"/>
          </p:cNvSpPr>
          <p:nvPr>
            <p:ph type="dt" sz="half" idx="10"/>
          </p:nvPr>
        </p:nvSpPr>
        <p:spPr/>
        <p:txBody>
          <a:bodyPr/>
          <a:lstStyle/>
          <a:p>
            <a:fld id="{5596306C-B785-41BE-B124-99F56F35703F}" type="datetimeFigureOut">
              <a:rPr lang="zh-CN" altLang="en-US" smtClean="0"/>
              <a:t>2023/3/13</a:t>
            </a:fld>
            <a:endParaRPr lang="zh-CN" altLang="en-US"/>
          </a:p>
        </p:txBody>
      </p:sp>
      <p:sp>
        <p:nvSpPr>
          <p:cNvPr id="1048613" name="页脚占位符 4"/>
          <p:cNvSpPr>
            <a:spLocks noGrp="1"/>
          </p:cNvSpPr>
          <p:nvPr>
            <p:ph type="ftr" sz="quarter" idx="11"/>
          </p:nvPr>
        </p:nvSpPr>
        <p:spPr/>
        <p:txBody>
          <a:bodyPr/>
          <a:lstStyle/>
          <a:p>
            <a:endParaRPr lang="zh-CN" altLang="en-US"/>
          </a:p>
        </p:txBody>
      </p:sp>
      <p:sp>
        <p:nvSpPr>
          <p:cNvPr id="1048614" name="灯片编号占位符 5"/>
          <p:cNvSpPr>
            <a:spLocks noGrp="1"/>
          </p:cNvSpPr>
          <p:nvPr>
            <p:ph type="sldNum" sz="quarter" idx="12"/>
          </p:nvPr>
        </p:nvSpPr>
        <p:spPr/>
        <p:txBody>
          <a:body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3920570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32090150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599"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1048600"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601" name="日期占位符 3"/>
          <p:cNvSpPr>
            <a:spLocks noGrp="1"/>
          </p:cNvSpPr>
          <p:nvPr>
            <p:ph type="dt" sz="half" idx="10"/>
          </p:nvPr>
        </p:nvSpPr>
        <p:spPr/>
        <p:txBody>
          <a:bodyPr/>
          <a:lstStyle/>
          <a:p>
            <a:fld id="{5596306C-B785-41BE-B124-99F56F35703F}" type="datetimeFigureOut">
              <a:rPr lang="zh-CN" altLang="en-US" smtClean="0"/>
              <a:t>2023/3/13</a:t>
            </a:fld>
            <a:endParaRPr lang="zh-CN" altLang="en-US"/>
          </a:p>
        </p:txBody>
      </p:sp>
      <p:sp>
        <p:nvSpPr>
          <p:cNvPr id="1048602" name="页脚占位符 4"/>
          <p:cNvSpPr>
            <a:spLocks noGrp="1"/>
          </p:cNvSpPr>
          <p:nvPr>
            <p:ph type="ftr" sz="quarter" idx="11"/>
          </p:nvPr>
        </p:nvSpPr>
        <p:spPr/>
        <p:txBody>
          <a:bodyPr/>
          <a:lstStyle/>
          <a:p>
            <a:endParaRPr lang="zh-CN" altLang="en-US"/>
          </a:p>
        </p:txBody>
      </p:sp>
      <p:sp>
        <p:nvSpPr>
          <p:cNvPr id="1048603" name="灯片编号占位符 5"/>
          <p:cNvSpPr>
            <a:spLocks noGrp="1"/>
          </p:cNvSpPr>
          <p:nvPr>
            <p:ph type="sldNum" sz="quarter" idx="12"/>
          </p:nvPr>
        </p:nvSpPr>
        <p:spPr/>
        <p:txBody>
          <a:body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31293803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E7C7FB-DB77-4622-B397-0CD41AB260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2AAF40F-5964-4EB8-BAF5-9C30047A22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CAA241-7EEE-4C8D-9D17-D95CA69B6EAD}"/>
              </a:ext>
            </a:extLst>
          </p:cNvPr>
          <p:cNvSpPr>
            <a:spLocks noGrp="1"/>
          </p:cNvSpPr>
          <p:nvPr>
            <p:ph type="dt" sz="half" idx="10"/>
          </p:nvPr>
        </p:nvSpPr>
        <p:spPr/>
        <p:txBody>
          <a:bodyPr/>
          <a:lstStyle/>
          <a:p>
            <a:fld id="{2EB6A3D5-B820-45BA-9AF0-1DD76CDD1AA2}"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B1799E45-585B-4F4F-B67F-B18DDC3025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80576E-2085-467B-BCE5-FDFE0437C69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3882743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8E861-A522-43CA-8549-83CF57BFAFD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6ECE6F8-D568-4C79-96C8-A139CA8F171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1257E5-DE10-46E7-8F5B-8C7A07985AA6}"/>
              </a:ext>
            </a:extLst>
          </p:cNvPr>
          <p:cNvSpPr>
            <a:spLocks noGrp="1"/>
          </p:cNvSpPr>
          <p:nvPr>
            <p:ph type="dt" sz="half" idx="10"/>
          </p:nvPr>
        </p:nvSpPr>
        <p:spPr/>
        <p:txBody>
          <a:bodyPr/>
          <a:lstStyle/>
          <a:p>
            <a:fld id="{2EB6A3D5-B820-45BA-9AF0-1DD76CDD1AA2}"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4643E018-59CD-48A2-977A-75761C5033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4BB1D7-0E8E-4C39-A73E-594ED7E36660}"/>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918334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0AAD7-9C0D-4B8D-A5CD-549F23B0D9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9CEF99-C6C8-4651-AE8A-9585F7750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CDFCF42-375B-451E-9C3E-21F4E27C2440}"/>
              </a:ext>
            </a:extLst>
          </p:cNvPr>
          <p:cNvSpPr>
            <a:spLocks noGrp="1"/>
          </p:cNvSpPr>
          <p:nvPr>
            <p:ph type="dt" sz="half" idx="10"/>
          </p:nvPr>
        </p:nvSpPr>
        <p:spPr/>
        <p:txBody>
          <a:bodyPr/>
          <a:lstStyle/>
          <a:p>
            <a:fld id="{2EB6A3D5-B820-45BA-9AF0-1DD76CDD1AA2}"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DED118CF-44D2-4CAD-8077-D926515B3C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02BE2-45E1-4422-B9DD-47B46DEEF9B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7717515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2C097-7621-4568-92DE-555CF9B51F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0F9200-A8FF-45A3-B2AB-41939D6AFEC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EA4A33-F86D-47F4-A317-2B2D7D1363D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EF98BAC-4792-4DB0-B2C4-203920E9D27E}"/>
              </a:ext>
            </a:extLst>
          </p:cNvPr>
          <p:cNvSpPr>
            <a:spLocks noGrp="1"/>
          </p:cNvSpPr>
          <p:nvPr>
            <p:ph type="dt" sz="half" idx="10"/>
          </p:nvPr>
        </p:nvSpPr>
        <p:spPr/>
        <p:txBody>
          <a:bodyPr/>
          <a:lstStyle/>
          <a:p>
            <a:fld id="{2EB6A3D5-B820-45BA-9AF0-1DD76CDD1AA2}" type="datetimeFigureOut">
              <a:rPr lang="zh-CN" altLang="en-US" smtClean="0"/>
              <a:t>2023/3/13</a:t>
            </a:fld>
            <a:endParaRPr lang="zh-CN" altLang="en-US"/>
          </a:p>
        </p:txBody>
      </p:sp>
      <p:sp>
        <p:nvSpPr>
          <p:cNvPr id="6" name="页脚占位符 5">
            <a:extLst>
              <a:ext uri="{FF2B5EF4-FFF2-40B4-BE49-F238E27FC236}">
                <a16:creationId xmlns:a16="http://schemas.microsoft.com/office/drawing/2014/main" id="{7C235B79-D182-4398-9B50-74098BAD3C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74802B-8CD3-47C9-909C-33E7CA25F599}"/>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0134117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D3A3C-F6AF-4BAE-A67B-8968D2FF7E7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428F20-FD45-4103-A991-31A8644CB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38706E5-65FB-4CB7-8F9E-4E32A08E7A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ADB6221-E0F6-4FB1-9237-9952299C59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E5160E-9CED-41C2-B52A-4BAD420FF6C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414FF35-4193-4361-B4C3-5089EF244D47}"/>
              </a:ext>
            </a:extLst>
          </p:cNvPr>
          <p:cNvSpPr>
            <a:spLocks noGrp="1"/>
          </p:cNvSpPr>
          <p:nvPr>
            <p:ph type="dt" sz="half" idx="10"/>
          </p:nvPr>
        </p:nvSpPr>
        <p:spPr/>
        <p:txBody>
          <a:bodyPr/>
          <a:lstStyle/>
          <a:p>
            <a:fld id="{2EB6A3D5-B820-45BA-9AF0-1DD76CDD1AA2}" type="datetimeFigureOut">
              <a:rPr lang="zh-CN" altLang="en-US" smtClean="0"/>
              <a:t>2023/3/13</a:t>
            </a:fld>
            <a:endParaRPr lang="zh-CN" altLang="en-US"/>
          </a:p>
        </p:txBody>
      </p:sp>
      <p:sp>
        <p:nvSpPr>
          <p:cNvPr id="8" name="页脚占位符 7">
            <a:extLst>
              <a:ext uri="{FF2B5EF4-FFF2-40B4-BE49-F238E27FC236}">
                <a16:creationId xmlns:a16="http://schemas.microsoft.com/office/drawing/2014/main" id="{F66ED490-69E6-42F9-9F1C-AF904824D21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E7E45D4-DD8E-404D-8BCE-DE02FF71A19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9829382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E8F76-BD32-41BB-A55B-0FF433511A7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901D77C-005A-44B2-9669-4AA909FEE205}"/>
              </a:ext>
            </a:extLst>
          </p:cNvPr>
          <p:cNvSpPr>
            <a:spLocks noGrp="1"/>
          </p:cNvSpPr>
          <p:nvPr>
            <p:ph type="dt" sz="half" idx="10"/>
          </p:nvPr>
        </p:nvSpPr>
        <p:spPr/>
        <p:txBody>
          <a:bodyPr/>
          <a:lstStyle/>
          <a:p>
            <a:fld id="{2EB6A3D5-B820-45BA-9AF0-1DD76CDD1AA2}" type="datetimeFigureOut">
              <a:rPr lang="zh-CN" altLang="en-US" smtClean="0"/>
              <a:t>2023/3/13</a:t>
            </a:fld>
            <a:endParaRPr lang="zh-CN" altLang="en-US"/>
          </a:p>
        </p:txBody>
      </p:sp>
      <p:sp>
        <p:nvSpPr>
          <p:cNvPr id="4" name="页脚占位符 3">
            <a:extLst>
              <a:ext uri="{FF2B5EF4-FFF2-40B4-BE49-F238E27FC236}">
                <a16:creationId xmlns:a16="http://schemas.microsoft.com/office/drawing/2014/main" id="{3D0173E4-9495-4693-8D6E-DA462EFD3E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2AFDB41-7056-4C36-B947-5C7869F5730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847862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72C6F0-FC08-45F5-AB92-6E29D7DF6535}"/>
              </a:ext>
            </a:extLst>
          </p:cNvPr>
          <p:cNvSpPr>
            <a:spLocks noGrp="1"/>
          </p:cNvSpPr>
          <p:nvPr>
            <p:ph type="dt" sz="half" idx="10"/>
          </p:nvPr>
        </p:nvSpPr>
        <p:spPr/>
        <p:txBody>
          <a:bodyPr/>
          <a:lstStyle/>
          <a:p>
            <a:fld id="{2EB6A3D5-B820-45BA-9AF0-1DD76CDD1AA2}" type="datetimeFigureOut">
              <a:rPr lang="zh-CN" altLang="en-US" smtClean="0"/>
              <a:t>2023/3/13</a:t>
            </a:fld>
            <a:endParaRPr lang="zh-CN" altLang="en-US"/>
          </a:p>
        </p:txBody>
      </p:sp>
      <p:sp>
        <p:nvSpPr>
          <p:cNvPr id="3" name="页脚占位符 2">
            <a:extLst>
              <a:ext uri="{FF2B5EF4-FFF2-40B4-BE49-F238E27FC236}">
                <a16:creationId xmlns:a16="http://schemas.microsoft.com/office/drawing/2014/main" id="{AF25635E-481B-4313-9286-2D3D1989F6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A47182C-1E96-4F43-92A9-8F95CA269B70}"/>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8985524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F759B-85ED-48DD-B271-7AE5CF09BE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236B3B-9805-452F-8689-1E9BC89EE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3D41C82-A72E-41D6-AB00-26FBF1D1E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F6EE0A-5995-44E1-80D8-8BF9E9C4C35D}"/>
              </a:ext>
            </a:extLst>
          </p:cNvPr>
          <p:cNvSpPr>
            <a:spLocks noGrp="1"/>
          </p:cNvSpPr>
          <p:nvPr>
            <p:ph type="dt" sz="half" idx="10"/>
          </p:nvPr>
        </p:nvSpPr>
        <p:spPr/>
        <p:txBody>
          <a:bodyPr/>
          <a:lstStyle/>
          <a:p>
            <a:fld id="{2EB6A3D5-B820-45BA-9AF0-1DD76CDD1AA2}" type="datetimeFigureOut">
              <a:rPr lang="zh-CN" altLang="en-US" smtClean="0"/>
              <a:t>2023/3/13</a:t>
            </a:fld>
            <a:endParaRPr lang="zh-CN" altLang="en-US"/>
          </a:p>
        </p:txBody>
      </p:sp>
      <p:sp>
        <p:nvSpPr>
          <p:cNvPr id="6" name="页脚占位符 5">
            <a:extLst>
              <a:ext uri="{FF2B5EF4-FFF2-40B4-BE49-F238E27FC236}">
                <a16:creationId xmlns:a16="http://schemas.microsoft.com/office/drawing/2014/main" id="{E26463B1-D12C-4C28-B05B-6DB7A8EA32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F36267-C434-47A6-9754-DC9FDEDCA04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7038721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AE8F2-1D77-457F-A59E-553ED5EE95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6B2646-50C5-4227-BA04-68DC1041C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1EF513C-FF06-4F6E-A785-1D95EDAFE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4C9173-38F5-485B-AACE-0B3F236D4812}"/>
              </a:ext>
            </a:extLst>
          </p:cNvPr>
          <p:cNvSpPr>
            <a:spLocks noGrp="1"/>
          </p:cNvSpPr>
          <p:nvPr>
            <p:ph type="dt" sz="half" idx="10"/>
          </p:nvPr>
        </p:nvSpPr>
        <p:spPr/>
        <p:txBody>
          <a:bodyPr/>
          <a:lstStyle/>
          <a:p>
            <a:fld id="{2EB6A3D5-B820-45BA-9AF0-1DD76CDD1AA2}" type="datetimeFigureOut">
              <a:rPr lang="zh-CN" altLang="en-US" smtClean="0"/>
              <a:t>2023/3/13</a:t>
            </a:fld>
            <a:endParaRPr lang="zh-CN" altLang="en-US"/>
          </a:p>
        </p:txBody>
      </p:sp>
      <p:sp>
        <p:nvSpPr>
          <p:cNvPr id="6" name="页脚占位符 5">
            <a:extLst>
              <a:ext uri="{FF2B5EF4-FFF2-40B4-BE49-F238E27FC236}">
                <a16:creationId xmlns:a16="http://schemas.microsoft.com/office/drawing/2014/main" id="{25457235-D0C8-4188-8106-93E68696D3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EBF46C-FF01-41C6-8535-0878BA303F68}"/>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53028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24997947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3560B-313F-4985-8E02-5F26FF5EC15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56EC0C-036D-4A3A-ADE5-41F45B5A1B7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33FFE6-35BC-4119-B703-A52248A9318A}"/>
              </a:ext>
            </a:extLst>
          </p:cNvPr>
          <p:cNvSpPr>
            <a:spLocks noGrp="1"/>
          </p:cNvSpPr>
          <p:nvPr>
            <p:ph type="dt" sz="half" idx="10"/>
          </p:nvPr>
        </p:nvSpPr>
        <p:spPr/>
        <p:txBody>
          <a:bodyPr/>
          <a:lstStyle/>
          <a:p>
            <a:fld id="{2EB6A3D5-B820-45BA-9AF0-1DD76CDD1AA2}"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C9E9D6BD-77CA-4E1B-B9D0-F7F9771C16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A75FED-C832-499B-8760-7BC422D94366}"/>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7576647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1343C6-4F1C-44C1-AE4F-94C0FA8C57F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E617DD5-9917-4E48-8580-93C4468CBEF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0DBBD-0E53-48C1-B371-4FDD033422E5}"/>
              </a:ext>
            </a:extLst>
          </p:cNvPr>
          <p:cNvSpPr>
            <a:spLocks noGrp="1"/>
          </p:cNvSpPr>
          <p:nvPr>
            <p:ph type="dt" sz="half" idx="10"/>
          </p:nvPr>
        </p:nvSpPr>
        <p:spPr/>
        <p:txBody>
          <a:bodyPr/>
          <a:lstStyle/>
          <a:p>
            <a:fld id="{2EB6A3D5-B820-45BA-9AF0-1DD76CDD1AA2}"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C62BD445-D6E5-4616-924E-A22B5CC572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6303A-9392-4E67-BAB1-1BBFA0F7F5B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288487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408173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695160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CBA557-F98C-433E-89A6-D847E58820E9}" type="datetimeFigureOut">
              <a:rPr lang="zh-CN" altLang="en-US" smtClean="0"/>
              <a:t>2023/3/13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825373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33908554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CBA557-F98C-433E-89A6-D847E58820E9}" type="datetimeFigureOut">
              <a:rPr lang="zh-CN" altLang="en-US" smtClean="0"/>
              <a:t>2023/3/13</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13476474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819069D-833A-492A-A648-228F426517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475291D-DD20-4AA5-A143-09B7B8D2AE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CA1B01-5ED5-48D8-A736-AB546F022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BA557-F98C-433E-89A6-D847E58820E9}"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95687EC8-8C31-4FBE-B3F6-AD66ABED4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3AC4607-E704-4D9B-98E2-0A164EFF63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30079-5194-4790-A4C7-624BEEF506AD}" type="slidenum">
              <a:rPr lang="zh-CN" altLang="en-US" smtClean="0"/>
              <a:t>‹#›</a:t>
            </a:fld>
            <a:endParaRPr lang="zh-CN" altLang="en-US"/>
          </a:p>
        </p:txBody>
      </p:sp>
    </p:spTree>
    <p:extLst>
      <p:ext uri="{BB962C8B-B14F-4D97-AF65-F5344CB8AC3E}">
        <p14:creationId xmlns:p14="http://schemas.microsoft.com/office/powerpoint/2010/main" val="250138706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6306C-B785-41BE-B124-99F56F35703F}" type="datetimeFigureOut">
              <a:rPr lang="zh-CN" altLang="en-US" smtClean="0"/>
              <a:t>2023/3/13</a:t>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8AEE9-C0F3-4703-89FD-C12FF84749B6}" type="slidenum">
              <a:rPr lang="zh-CN" altLang="en-US" smtClean="0"/>
              <a:t>‹#›</a:t>
            </a:fld>
            <a:endParaRPr lang="zh-CN" altLang="en-US"/>
          </a:p>
        </p:txBody>
      </p:sp>
    </p:spTree>
    <p:extLst>
      <p:ext uri="{BB962C8B-B14F-4D97-AF65-F5344CB8AC3E}">
        <p14:creationId xmlns:p14="http://schemas.microsoft.com/office/powerpoint/2010/main" val="139751417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D52F97-5AFB-4449-8210-A115EC5C5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D5BD03-93EC-496D-9D65-E1C5B33F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D0069A-335A-4038-9C19-53444F672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6A3D5-B820-45BA-9AF0-1DD76CDD1AA2}" type="datetimeFigureOut">
              <a:rPr lang="zh-CN" altLang="en-US" smtClean="0"/>
              <a:t>2023/3/13</a:t>
            </a:fld>
            <a:endParaRPr lang="zh-CN" altLang="en-US"/>
          </a:p>
        </p:txBody>
      </p:sp>
      <p:sp>
        <p:nvSpPr>
          <p:cNvPr id="5" name="页脚占位符 4">
            <a:extLst>
              <a:ext uri="{FF2B5EF4-FFF2-40B4-BE49-F238E27FC236}">
                <a16:creationId xmlns:a16="http://schemas.microsoft.com/office/drawing/2014/main" id="{73028FEA-67C3-4922-B2C4-226D40A097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8CDFA79-79A3-4AAA-A674-C01831C84A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7880594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png"/><Relationship Id="rId1" Type="http://schemas.openxmlformats.org/officeDocument/2006/relationships/slideLayout" Target="../slideLayouts/slideLayout30.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3.png"/><Relationship Id="rId7" Type="http://schemas.openxmlformats.org/officeDocument/2006/relationships/customXml" Target="../ink/ink4.xml"/><Relationship Id="rId2" Type="http://schemas.openxmlformats.org/officeDocument/2006/relationships/notesSlide" Target="../notesSlides/notesSlide1.xml"/><Relationship Id="rId1" Type="http://schemas.openxmlformats.org/officeDocument/2006/relationships/slideLayout" Target="../slideLayouts/slideLayout41.xml"/><Relationship Id="rId6" Type="http://schemas.openxmlformats.org/officeDocument/2006/relationships/customXml" Target="../ink/ink3.xml"/><Relationship Id="rId11" Type="http://schemas.openxmlformats.org/officeDocument/2006/relationships/image" Target="../media/image24.jpg"/><Relationship Id="rId5" Type="http://schemas.openxmlformats.org/officeDocument/2006/relationships/customXml" Target="../ink/ink2.xml"/><Relationship Id="rId10" Type="http://schemas.openxmlformats.org/officeDocument/2006/relationships/customXml" Target="../ink/ink7.xml"/><Relationship Id="rId4" Type="http://schemas.openxmlformats.org/officeDocument/2006/relationships/customXml" Target="../ink/ink1.xml"/><Relationship Id="rId9" Type="http://schemas.openxmlformats.org/officeDocument/2006/relationships/customXml" Target="../ink/ink6.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10.tmp"/><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slideLayout" Target="../slideLayouts/slideLayout7.xml"/><Relationship Id="rId5" Type="http://schemas.openxmlformats.org/officeDocument/2006/relationships/tags" Target="../tags/tag32.xml"/><Relationship Id="rId10" Type="http://schemas.openxmlformats.org/officeDocument/2006/relationships/tags" Target="../tags/tag37.xml"/><Relationship Id="rId4" Type="http://schemas.openxmlformats.org/officeDocument/2006/relationships/tags" Target="../tags/tag31.xml"/><Relationship Id="rId9" Type="http://schemas.openxmlformats.org/officeDocument/2006/relationships/tags" Target="../tags/tag36.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10.tmp"/><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slideLayout" Target="../slideLayouts/slideLayout7.xml"/><Relationship Id="rId5" Type="http://schemas.openxmlformats.org/officeDocument/2006/relationships/tags" Target="../tags/tag42.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55.xml"/><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10.tmp"/><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slideLayout" Target="../slideLayouts/slideLayout7.xml"/><Relationship Id="rId5" Type="http://schemas.openxmlformats.org/officeDocument/2006/relationships/tags" Target="../tags/tag5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 Target="slide23.xml"/><Relationship Id="rId1" Type="http://schemas.openxmlformats.org/officeDocument/2006/relationships/slideLayout" Target="../slideLayouts/slideLayout2.xml"/><Relationship Id="rId4" Type="http://schemas.openxmlformats.org/officeDocument/2006/relationships/slide" Target="slide24.xml"/></Relationships>
</file>

<file path=ppt/slides/_rels/slide23.xml.rels><?xml version="1.0" encoding="UTF-8" standalone="yes"?>
<Relationships xmlns="http://schemas.openxmlformats.org/package/2006/relationships"><Relationship Id="rId8" Type="http://schemas.openxmlformats.org/officeDocument/2006/relationships/tags" Target="../tags/tag65.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image" Target="../media/image10.tmp"/><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slideLayout" Target="../slideLayouts/slideLayout7.xml"/><Relationship Id="rId5" Type="http://schemas.openxmlformats.org/officeDocument/2006/relationships/tags" Target="../tags/tag62.xml"/><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0.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75.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10.tmp"/><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slideLayout" Target="../slideLayouts/slideLayout7.xml"/><Relationship Id="rId5" Type="http://schemas.openxmlformats.org/officeDocument/2006/relationships/tags" Target="../tags/tag7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163.com/v/video/VQ3E0DFMM.html"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0.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slideLayout" Target="../slideLayouts/slideLayout7.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19" Type="http://schemas.openxmlformats.org/officeDocument/2006/relationships/image" Target="../media/image10.tmp"/><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3F9D4-8859-4C6F-ABA8-AD6A52E0EC16}"/>
              </a:ext>
            </a:extLst>
          </p:cNvPr>
          <p:cNvSpPr>
            <a:spLocks noGrp="1"/>
          </p:cNvSpPr>
          <p:nvPr>
            <p:ph type="ctrTitle"/>
          </p:nvPr>
        </p:nvSpPr>
        <p:spPr>
          <a:xfrm>
            <a:off x="2688165" y="2325949"/>
            <a:ext cx="6815669" cy="758874"/>
          </a:xfrm>
        </p:spPr>
        <p:txBody>
          <a:bodyPr/>
          <a:lstStyle/>
          <a:p>
            <a:r>
              <a:rPr lang="zh-CN" altLang="en-US" sz="3200" dirty="0">
                <a:latin typeface="楷体" panose="02010609060101010101" pitchFamily="49" charset="-122"/>
                <a:ea typeface="楷体" panose="02010609060101010101" pitchFamily="49" charset="-122"/>
              </a:rPr>
              <a:t>第六讲 安乐死与医助自杀</a:t>
            </a:r>
          </a:p>
        </p:txBody>
      </p:sp>
      <p:sp>
        <p:nvSpPr>
          <p:cNvPr id="3" name="副标题 2">
            <a:extLst>
              <a:ext uri="{FF2B5EF4-FFF2-40B4-BE49-F238E27FC236}">
                <a16:creationId xmlns:a16="http://schemas.microsoft.com/office/drawing/2014/main" id="{C0135759-0BCD-4020-BADA-4E7A944591D6}"/>
              </a:ext>
            </a:extLst>
          </p:cNvPr>
          <p:cNvSpPr>
            <a:spLocks noGrp="1"/>
          </p:cNvSpPr>
          <p:nvPr>
            <p:ph type="subTitle" idx="1"/>
          </p:nvPr>
        </p:nvSpPr>
        <p:spPr/>
        <p:txBody>
          <a:bodyPr/>
          <a:lstStyle/>
          <a:p>
            <a:pPr lvl="0">
              <a:spcBef>
                <a:spcPts val="0"/>
              </a:spcBef>
              <a:buClr>
                <a:srgbClr val="83992A"/>
              </a:buClr>
            </a:pPr>
            <a:r>
              <a:rPr lang="zh-CN" altLang="en-US" sz="2000" dirty="0">
                <a:solidFill>
                  <a:prstClr val="black"/>
                </a:solidFill>
                <a:latin typeface="华文新魏" panose="02010800040101010101" pitchFamily="2" charset="-122"/>
                <a:ea typeface="华文新魏" panose="02010800040101010101" pitchFamily="2" charset="-122"/>
              </a:rPr>
              <a:t>徐汉辉</a:t>
            </a:r>
            <a:r>
              <a:rPr lang="en-US" altLang="zh-CN" sz="2000" dirty="0">
                <a:solidFill>
                  <a:prstClr val="black"/>
                </a:solidFill>
                <a:latin typeface="华文新魏" panose="02010800040101010101" pitchFamily="2" charset="-122"/>
                <a:ea typeface="华文新魏" panose="02010800040101010101" pitchFamily="2" charset="-122"/>
              </a:rPr>
              <a:t>   </a:t>
            </a:r>
          </a:p>
          <a:p>
            <a:pPr lvl="0">
              <a:spcBef>
                <a:spcPts val="0"/>
              </a:spcBef>
              <a:buClr>
                <a:srgbClr val="83992A"/>
              </a:buClr>
            </a:pPr>
            <a:r>
              <a:rPr lang="zh-CN" altLang="en-US" sz="2000" dirty="0">
                <a:solidFill>
                  <a:prstClr val="black"/>
                </a:solidFill>
                <a:latin typeface="华文新魏" panose="02010800040101010101" pitchFamily="2" charset="-122"/>
                <a:ea typeface="华文新魏" panose="02010800040101010101" pitchFamily="2" charset="-122"/>
              </a:rPr>
              <a:t>南开大学医学院</a:t>
            </a:r>
            <a:endParaRPr lang="en-US" altLang="zh-CN" sz="2000" dirty="0">
              <a:solidFill>
                <a:prstClr val="black"/>
              </a:solidFill>
              <a:latin typeface="华文新魏" panose="02010800040101010101" pitchFamily="2" charset="-122"/>
              <a:ea typeface="华文新魏" panose="02010800040101010101" pitchFamily="2" charset="-122"/>
            </a:endParaRPr>
          </a:p>
          <a:p>
            <a:pPr lvl="0">
              <a:spcBef>
                <a:spcPts val="0"/>
              </a:spcBef>
              <a:buClr>
                <a:srgbClr val="83992A"/>
              </a:buClr>
            </a:pPr>
            <a:r>
              <a:rPr lang="en-US" altLang="zh-CN" sz="2000" dirty="0">
                <a:solidFill>
                  <a:prstClr val="black"/>
                </a:solidFill>
                <a:latin typeface="华文新魏" panose="02010800040101010101" pitchFamily="2" charset="-122"/>
                <a:ea typeface="华文新魏" panose="02010800040101010101" pitchFamily="2" charset="-122"/>
              </a:rPr>
              <a:t>018205@nankai.edu.cn</a:t>
            </a:r>
          </a:p>
          <a:p>
            <a:endParaRPr lang="zh-CN" altLang="en-US" dirty="0"/>
          </a:p>
        </p:txBody>
      </p:sp>
    </p:spTree>
    <p:extLst>
      <p:ext uri="{BB962C8B-B14F-4D97-AF65-F5344CB8AC3E}">
        <p14:creationId xmlns:p14="http://schemas.microsoft.com/office/powerpoint/2010/main" val="41545448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a:ext uri="{FF2B5EF4-FFF2-40B4-BE49-F238E27FC236}">
                <a16:creationId xmlns:a16="http://schemas.microsoft.com/office/drawing/2014/main" id="{04CAB7F2-71F7-4A25-9664-E9FA791213C0}"/>
              </a:ext>
            </a:extLst>
          </p:cNvPr>
          <p:cNvSpPr>
            <a:spLocks noGrp="1"/>
          </p:cNvSpPr>
          <p:nvPr>
            <p:ph type="title"/>
          </p:nvPr>
        </p:nvSpPr>
        <p:spPr>
          <a:xfrm>
            <a:off x="38346" y="442096"/>
            <a:ext cx="838985" cy="6415904"/>
          </a:xfrm>
        </p:spPr>
        <p:txBody>
          <a:bodyPr vert="eaVert">
            <a:normAutofit/>
          </a:bodyPr>
          <a:lstStyle/>
          <a:p>
            <a:r>
              <a:rPr lang="zh-CN" altLang="en-US" sz="2800" dirty="0">
                <a:latin typeface="楷体" panose="02010609060101010101" pitchFamily="49" charset="-122"/>
                <a:ea typeface="楷体" panose="02010609060101010101" pitchFamily="49" charset="-122"/>
              </a:rPr>
              <a:t>第二节 各国安乐死</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医助自杀法案</a:t>
            </a:r>
          </a:p>
        </p:txBody>
      </p:sp>
      <p:pic>
        <p:nvPicPr>
          <p:cNvPr id="5" name="内容占位符 4">
            <a:extLst>
              <a:ext uri="{FF2B5EF4-FFF2-40B4-BE49-F238E27FC236}">
                <a16:creationId xmlns:a16="http://schemas.microsoft.com/office/drawing/2014/main" id="{1B238AD9-AB96-41A2-8945-8AA24E3BB8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228" y="14930"/>
            <a:ext cx="11293772" cy="5788058"/>
          </a:xfrm>
        </p:spPr>
      </p:pic>
      <p:pic>
        <p:nvPicPr>
          <p:cNvPr id="7" name="图片 6">
            <a:extLst>
              <a:ext uri="{FF2B5EF4-FFF2-40B4-BE49-F238E27FC236}">
                <a16:creationId xmlns:a16="http://schemas.microsoft.com/office/drawing/2014/main" id="{65FCD103-4404-42F4-82E9-6F5B551AE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9293" y="5957225"/>
            <a:ext cx="3505130" cy="349308"/>
          </a:xfrm>
          <a:prstGeom prst="rect">
            <a:avLst/>
          </a:prstGeom>
        </p:spPr>
      </p:pic>
      <p:pic>
        <p:nvPicPr>
          <p:cNvPr id="9" name="图片 8">
            <a:extLst>
              <a:ext uri="{FF2B5EF4-FFF2-40B4-BE49-F238E27FC236}">
                <a16:creationId xmlns:a16="http://schemas.microsoft.com/office/drawing/2014/main" id="{48894B28-72AC-48EA-B1BA-FE34F073A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706" y="6010094"/>
            <a:ext cx="3213403" cy="296439"/>
          </a:xfrm>
          <a:prstGeom prst="rect">
            <a:avLst/>
          </a:prstGeom>
        </p:spPr>
      </p:pic>
      <p:pic>
        <p:nvPicPr>
          <p:cNvPr id="11" name="图片 10">
            <a:extLst>
              <a:ext uri="{FF2B5EF4-FFF2-40B4-BE49-F238E27FC236}">
                <a16:creationId xmlns:a16="http://schemas.microsoft.com/office/drawing/2014/main" id="{7EC611F1-533A-411A-9041-801541BFC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5132" y="5998195"/>
            <a:ext cx="2964390" cy="296439"/>
          </a:xfrm>
          <a:prstGeom prst="rect">
            <a:avLst/>
          </a:prstGeom>
        </p:spPr>
      </p:pic>
      <p:pic>
        <p:nvPicPr>
          <p:cNvPr id="13" name="图片 12">
            <a:extLst>
              <a:ext uri="{FF2B5EF4-FFF2-40B4-BE49-F238E27FC236}">
                <a16:creationId xmlns:a16="http://schemas.microsoft.com/office/drawing/2014/main" id="{7B727202-4EA2-4A19-A467-5C08921CBE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132" y="6411980"/>
            <a:ext cx="2253006" cy="307228"/>
          </a:xfrm>
          <a:prstGeom prst="rect">
            <a:avLst/>
          </a:prstGeom>
        </p:spPr>
      </p:pic>
      <p:pic>
        <p:nvPicPr>
          <p:cNvPr id="15" name="图片 14">
            <a:extLst>
              <a:ext uri="{FF2B5EF4-FFF2-40B4-BE49-F238E27FC236}">
                <a16:creationId xmlns:a16="http://schemas.microsoft.com/office/drawing/2014/main" id="{89D845C9-197D-477C-8A9C-83F783D311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8138" y="6422769"/>
            <a:ext cx="2588141" cy="296439"/>
          </a:xfrm>
          <a:prstGeom prst="rect">
            <a:avLst/>
          </a:prstGeom>
        </p:spPr>
      </p:pic>
    </p:spTree>
    <p:extLst>
      <p:ext uri="{BB962C8B-B14F-4D97-AF65-F5344CB8AC3E}">
        <p14:creationId xmlns:p14="http://schemas.microsoft.com/office/powerpoint/2010/main" val="2643868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内容占位符 8"/>
          <p:cNvPicPr>
            <a:picLocks noGrp="1" noChangeAspect="1"/>
          </p:cNvPicPr>
          <p:nvPr>
            <p:ph idx="1"/>
          </p:nvPr>
        </p:nvPicPr>
        <p:blipFill rotWithShape="1">
          <a:blip r:embed="rId3"/>
          <a:srcRect r="671"/>
          <a:stretch>
            <a:fillRect/>
          </a:stretch>
        </p:blipFill>
        <p:spPr>
          <a:xfrm>
            <a:off x="1" y="0"/>
            <a:ext cx="6872140" cy="6858000"/>
          </a:xfrm>
        </p:spPr>
      </p:pic>
      <p:sp>
        <p:nvSpPr>
          <p:cNvPr id="1048586" name="文本框 9"/>
          <p:cNvSpPr txBox="1"/>
          <p:nvPr/>
        </p:nvSpPr>
        <p:spPr>
          <a:xfrm>
            <a:off x="7005109" y="2760391"/>
            <a:ext cx="5253871"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欧洲各国情况</a:t>
            </a:r>
            <a:endParaRPr kumimoji="0" lang="en-US" altLang="zh-CN" sz="240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①灰色，态度不明；</a:t>
            </a:r>
            <a:endParaRPr kumimoji="0" lang="en-US" altLang="zh-CN" sz="2400"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②黑色，表述不清；</a:t>
            </a:r>
            <a:endParaRPr kumimoji="0" lang="en-US" altLang="zh-CN" sz="2400"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③红色，禁止一切形式安乐死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④绿色，允许被动安乐死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400"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⑤黄色，允许医助自杀；</a:t>
            </a:r>
            <a:endParaRPr kumimoji="0" lang="en-US" altLang="zh-CN" sz="2400"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⑥蓝色，允许主动安乐死</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400" i="1"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1" u="none" strike="noStrike" kern="120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注：德、瑞、比、荷、卢五国同时允许被动安乐死；比、荷、卢三国同时允许医助自杀。</a:t>
            </a:r>
          </a:p>
        </p:txBody>
      </p:sp>
      <p:sp>
        <p:nvSpPr>
          <p:cNvPr id="1048649" name="文本框 1048648"/>
          <p:cNvSpPr txBox="1"/>
          <p:nvPr/>
        </p:nvSpPr>
        <p:spPr>
          <a:xfrm rot="20794478">
            <a:off x="2933990" y="5547292"/>
            <a:ext cx="3947564" cy="383538"/>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900" b="0" i="0" u="none" strike="noStrike" kern="1200" cap="none" spc="0" normalizeH="0" baseline="0" noProof="0">
                <a:ln>
                  <a:noFill/>
                </a:ln>
                <a:solidFill>
                  <a:srgbClr val="FF6600"/>
                </a:solidFill>
                <a:effectLst/>
                <a:uLnTx/>
                <a:uFillTx/>
                <a:latin typeface="等线" panose="020F0502020204030204"/>
                <a:ea typeface="等线" panose="02010600030101010101" pitchFamily="2" charset="-122"/>
                <a:cs typeface="+mn-cs"/>
              </a:rPr>
              <a:t>意大利</a:t>
            </a:r>
            <a:endParaRPr kumimoji="0" lang="zh-CN-#Hans" altLang="en-US" sz="1900" b="0" i="0" u="none" strike="noStrike" kern="1200" cap="none" spc="0" normalizeH="0" baseline="0" noProof="0">
              <a:ln>
                <a:noFill/>
              </a:ln>
              <a:solidFill>
                <a:srgbClr val="FF6600"/>
              </a:solidFill>
              <a:effectLst/>
              <a:uLnTx/>
              <a:uFillTx/>
              <a:latin typeface="等线" panose="020F0502020204030204"/>
              <a:ea typeface="等线" panose="02010600030101010101" pitchFamily="2" charset="-122"/>
              <a:cs typeface="+mn-cs"/>
            </a:endParaRPr>
          </a:p>
        </p:txBody>
      </p:sp>
      <p:sp>
        <p:nvSpPr>
          <p:cNvPr id="1048650" name="文本框 1048649"/>
          <p:cNvSpPr txBox="1"/>
          <p:nvPr/>
        </p:nvSpPr>
        <p:spPr>
          <a:xfrm>
            <a:off x="0" y="5559990"/>
            <a:ext cx="4000000" cy="3581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6600"/>
                </a:solidFill>
                <a:effectLst/>
                <a:uLnTx/>
                <a:uFillTx/>
                <a:latin typeface="等线" panose="020F0502020204030204"/>
                <a:ea typeface="等线" panose="02010600030101010101" pitchFamily="2" charset="-122"/>
                <a:cs typeface="+mn-cs"/>
              </a:rPr>
              <a:t>葡萄牙</a:t>
            </a:r>
            <a:endParaRPr kumimoji="0" lang="zh-CN-#Hans" altLang="en-US" sz="1800" b="0" i="0" u="none" strike="noStrike" kern="1200" cap="none" spc="0" normalizeH="0" baseline="0" noProof="0">
              <a:ln>
                <a:noFill/>
              </a:ln>
              <a:solidFill>
                <a:srgbClr val="FF6600"/>
              </a:solidFill>
              <a:effectLst/>
              <a:uLnTx/>
              <a:uFillTx/>
              <a:latin typeface="等线" panose="020F0502020204030204"/>
              <a:ea typeface="等线" panose="02010600030101010101" pitchFamily="2" charset="-122"/>
              <a:cs typeface="+mn-cs"/>
            </a:endParaRPr>
          </a:p>
        </p:txBody>
      </p:sp>
      <p:sp>
        <p:nvSpPr>
          <p:cNvPr id="1048651" name="文本框 1048650"/>
          <p:cNvSpPr txBox="1"/>
          <p:nvPr/>
        </p:nvSpPr>
        <p:spPr>
          <a:xfrm>
            <a:off x="3302222" y="4027773"/>
            <a:ext cx="4000000" cy="3581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6600"/>
                </a:solidFill>
                <a:effectLst/>
                <a:uLnTx/>
                <a:uFillTx/>
                <a:latin typeface="等线" panose="020F0502020204030204"/>
                <a:ea typeface="等线" panose="02010600030101010101" pitchFamily="2" charset="-122"/>
                <a:cs typeface="+mn-cs"/>
              </a:rPr>
              <a:t>捷克</a:t>
            </a:r>
            <a:endParaRPr kumimoji="0" lang="zh-CN-#Hans" altLang="en-US" sz="1800" b="0" i="0" u="none" strike="noStrike" kern="1200" cap="none" spc="0" normalizeH="0" baseline="0" noProof="0">
              <a:ln>
                <a:noFill/>
              </a:ln>
              <a:solidFill>
                <a:srgbClr val="FF6600"/>
              </a:solidFill>
              <a:effectLst/>
              <a:uLnTx/>
              <a:uFillTx/>
              <a:latin typeface="等线" panose="020F0502020204030204"/>
              <a:ea typeface="等线" panose="02010600030101010101" pitchFamily="2" charset="-122"/>
              <a:cs typeface="+mn-cs"/>
            </a:endParaRPr>
          </a:p>
        </p:txBody>
      </p:sp>
      <p:sp>
        <p:nvSpPr>
          <p:cNvPr id="1048652" name="文本框 1048651"/>
          <p:cNvSpPr txBox="1"/>
          <p:nvPr/>
        </p:nvSpPr>
        <p:spPr>
          <a:xfrm>
            <a:off x="4095999" y="1387459"/>
            <a:ext cx="4000000" cy="4724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芬兰</a:t>
            </a:r>
            <a:endParaRPr kumimoji="0" lang="zh-CN-#Hans" altLang="en-US" sz="26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53" name="文本框 1048652"/>
          <p:cNvSpPr txBox="1"/>
          <p:nvPr/>
        </p:nvSpPr>
        <p:spPr>
          <a:xfrm>
            <a:off x="3710032" y="3428999"/>
            <a:ext cx="4000000" cy="5105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波兰</a:t>
            </a:r>
            <a:endParaRPr kumimoji="0" lang="zh-CN-#Hans" altLang="en-US" sz="2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54" name="文本框 1048653"/>
          <p:cNvSpPr txBox="1"/>
          <p:nvPr/>
        </p:nvSpPr>
        <p:spPr>
          <a:xfrm>
            <a:off x="2624309" y="1958791"/>
            <a:ext cx="4000000" cy="40894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挪威</a:t>
            </a:r>
            <a:endParaRPr kumimoji="0" lang="zh-CN-#Hans" altLang="en-US" sz="21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55" name="文本框 1048654"/>
          <p:cNvSpPr txBox="1"/>
          <p:nvPr/>
        </p:nvSpPr>
        <p:spPr>
          <a:xfrm>
            <a:off x="3170174" y="1655428"/>
            <a:ext cx="4000000" cy="40894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瑞典</a:t>
            </a:r>
            <a:endParaRPr kumimoji="0" lang="zh-CN-#Hans" altLang="en-US" sz="22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56" name="文本框 1048655"/>
          <p:cNvSpPr txBox="1"/>
          <p:nvPr/>
        </p:nvSpPr>
        <p:spPr>
          <a:xfrm>
            <a:off x="1302222" y="2887980"/>
            <a:ext cx="4000000" cy="5105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英国</a:t>
            </a:r>
            <a:endParaRPr kumimoji="0" lang="zh-CN-#Hans" altLang="en-US" sz="2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57" name="文本框 1048656"/>
          <p:cNvSpPr txBox="1"/>
          <p:nvPr/>
        </p:nvSpPr>
        <p:spPr>
          <a:xfrm>
            <a:off x="1710031" y="4418293"/>
            <a:ext cx="4000000" cy="5105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法国</a:t>
            </a:r>
            <a:endParaRPr kumimoji="0" lang="zh-CN-#Hans" altLang="en-US" sz="2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58" name="文本框 1048657"/>
          <p:cNvSpPr txBox="1"/>
          <p:nvPr/>
        </p:nvSpPr>
        <p:spPr>
          <a:xfrm>
            <a:off x="814973" y="5559990"/>
            <a:ext cx="4000000" cy="5105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西班牙</a:t>
            </a:r>
            <a:endParaRPr kumimoji="0" lang="zh-CN-#Hans" altLang="en-US" sz="2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59" name="文本框 1048658"/>
          <p:cNvSpPr txBox="1"/>
          <p:nvPr/>
        </p:nvSpPr>
        <p:spPr>
          <a:xfrm>
            <a:off x="3170173" y="4474147"/>
            <a:ext cx="4000000" cy="35814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奥地利</a:t>
            </a:r>
            <a:endParaRPr kumimoji="0" lang="zh-CN-#Hans" altLang="en-US" sz="17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60" name="文本框 1048659"/>
          <p:cNvSpPr txBox="1"/>
          <p:nvPr/>
        </p:nvSpPr>
        <p:spPr>
          <a:xfrm>
            <a:off x="4624308" y="5918130"/>
            <a:ext cx="4000000" cy="4724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希腊</a:t>
            </a:r>
            <a:endParaRPr kumimoji="0" lang="zh-CN-#Hans" altLang="en-US" sz="26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61" name="文本框 1048660"/>
          <p:cNvSpPr txBox="1"/>
          <p:nvPr/>
        </p:nvSpPr>
        <p:spPr>
          <a:xfrm>
            <a:off x="2624308" y="3630388"/>
            <a:ext cx="4000000" cy="5105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德国</a:t>
            </a:r>
            <a:endParaRPr kumimoji="0" lang="zh-CN-#Hans" altLang="en-US" sz="2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62" name="文本框 1048661"/>
          <p:cNvSpPr txBox="1"/>
          <p:nvPr/>
        </p:nvSpPr>
        <p:spPr>
          <a:xfrm>
            <a:off x="3863730" y="4438525"/>
            <a:ext cx="4000000" cy="3581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匈牙利</a:t>
            </a:r>
            <a:endParaRPr kumimoji="0" lang="zh-CN-#Hans"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63" name="文本框 1048662"/>
          <p:cNvSpPr txBox="1"/>
          <p:nvPr/>
        </p:nvSpPr>
        <p:spPr>
          <a:xfrm>
            <a:off x="2530521" y="4595188"/>
            <a:ext cx="4000000" cy="35814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瑞士</a:t>
            </a:r>
            <a:endParaRPr kumimoji="0" lang="zh-CN-#Hans" altLang="en-US" sz="17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64" name="文本框 1048663"/>
          <p:cNvSpPr txBox="1"/>
          <p:nvPr/>
        </p:nvSpPr>
        <p:spPr>
          <a:xfrm>
            <a:off x="2234162" y="3425011"/>
            <a:ext cx="4000000" cy="3835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9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荷兰</a:t>
            </a:r>
            <a:endParaRPr kumimoji="0" lang="zh-CN-#Hans" altLang="en-US" sz="19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65" name="文本框 1048664"/>
          <p:cNvSpPr txBox="1"/>
          <p:nvPr/>
        </p:nvSpPr>
        <p:spPr>
          <a:xfrm>
            <a:off x="2000000" y="3885897"/>
            <a:ext cx="4000000" cy="33274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比利时</a:t>
            </a:r>
            <a:endParaRPr kumimoji="0" lang="zh-CN-#Hans" altLang="en-US" sz="16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p14="http://schemas.microsoft.com/office/powerpoint/2010/main">
        <mc:Choice Requires="p14">
          <p:contentPart p14:bwMode="auto" r:id="rId4">
            <p14:nvContentPartPr>
              <p14:cNvPr id="1048667" name="墨迹 1048666"/>
              <p14:cNvContentPartPr/>
              <p14:nvPr/>
            </p14:nvContentPartPr>
            <p14:xfrm>
              <a:off x="2554998" y="4132870"/>
              <a:ext cx="27288" cy="113159"/>
            </p14:xfrm>
          </p:contentPart>
        </mc:Choice>
        <mc:Fallback xmlns="">
          <p:sp>
            <p:nvSpPr>
              <p:cNvPr id="1048667" name=""/>
              <p:cNvSpPr/>
              <p:nvPr/>
            </p:nvSpPr>
            <p:spPr>
              <a:xfrm>
                <a:off x="2554998" y="4132870"/>
                <a:ext cx="27288" cy="113159"/>
              </a:xfrm>
            </p:spPr>
          </p:sp>
        </mc:Fallback>
      </mc:AlternateContent>
      <mc:AlternateContent xmlns:mc="http://schemas.openxmlformats.org/markup-compatibility/2006" xmlns:p14="http://schemas.microsoft.com/office/powerpoint/2010/main">
        <mc:Choice Requires="p14">
          <p:contentPart p14:bwMode="auto" r:id="rId5">
            <p14:nvContentPartPr>
              <p14:cNvPr id="1048668" name="墨迹 1048667"/>
              <p14:cNvContentPartPr/>
              <p14:nvPr/>
            </p14:nvContentPartPr>
            <p14:xfrm>
              <a:off x="2545525" y="4162801"/>
              <a:ext cx="69942" cy="100429"/>
            </p14:xfrm>
          </p:contentPart>
        </mc:Choice>
        <mc:Fallback xmlns="">
          <p:sp>
            <p:nvSpPr>
              <p:cNvPr id="1048668" name=""/>
              <p:cNvSpPr/>
              <p:nvPr/>
            </p:nvSpPr>
            <p:spPr>
              <a:xfrm>
                <a:off x="2545525" y="4162801"/>
                <a:ext cx="69942" cy="100429"/>
              </a:xfrm>
            </p:spPr>
          </p:sp>
        </mc:Fallback>
      </mc:AlternateContent>
      <mc:AlternateContent xmlns:mc="http://schemas.openxmlformats.org/markup-compatibility/2006" xmlns:p14="http://schemas.microsoft.com/office/powerpoint/2010/main">
        <mc:Choice Requires="p14">
          <p:contentPart p14:bwMode="auto" r:id="rId6">
            <p14:nvContentPartPr>
              <p14:cNvPr id="1048669" name="墨迹 1048668"/>
              <p14:cNvContentPartPr/>
              <p14:nvPr/>
            </p14:nvContentPartPr>
            <p14:xfrm>
              <a:off x="2553001" y="4169413"/>
              <a:ext cx="27939" cy="45841"/>
            </p14:xfrm>
          </p:contentPart>
        </mc:Choice>
        <mc:Fallback xmlns="">
          <p:sp>
            <p:nvSpPr>
              <p:cNvPr id="1048669" name=""/>
              <p:cNvSpPr/>
              <p:nvPr/>
            </p:nvSpPr>
            <p:spPr>
              <a:xfrm>
                <a:off x="2553001" y="4169413"/>
                <a:ext cx="27939" cy="45841"/>
              </a:xfrm>
            </p:spPr>
          </p:sp>
        </mc:Fallback>
      </mc:AlternateContent>
      <mc:AlternateContent xmlns:mc="http://schemas.openxmlformats.org/markup-compatibility/2006" xmlns:p14="http://schemas.microsoft.com/office/powerpoint/2010/main">
        <mc:Choice Requires="p14">
          <p:contentPart p14:bwMode="auto" r:id="rId7">
            <p14:nvContentPartPr>
              <p14:cNvPr id="1048670" name="墨迹 1048669"/>
              <p14:cNvContentPartPr/>
              <p14:nvPr/>
            </p14:nvContentPartPr>
            <p14:xfrm>
              <a:off x="2553001" y="4162596"/>
              <a:ext cx="19162" cy="35027"/>
            </p14:xfrm>
          </p:contentPart>
        </mc:Choice>
        <mc:Fallback xmlns="">
          <p:sp>
            <p:nvSpPr>
              <p:cNvPr id="1048670" name=""/>
              <p:cNvSpPr/>
              <p:nvPr/>
            </p:nvSpPr>
            <p:spPr>
              <a:xfrm>
                <a:off x="2553001" y="4162596"/>
                <a:ext cx="19162" cy="35027"/>
              </a:xfrm>
            </p:spPr>
          </p:sp>
        </mc:Fallback>
      </mc:AlternateContent>
      <mc:AlternateContent xmlns:mc="http://schemas.openxmlformats.org/markup-compatibility/2006" xmlns:p14="http://schemas.microsoft.com/office/powerpoint/2010/main">
        <mc:Choice Requires="p14">
          <p:contentPart p14:bwMode="auto" r:id="rId8">
            <p14:nvContentPartPr>
              <p14:cNvPr id="1048671" name="墨迹 1048670"/>
              <p14:cNvContentPartPr/>
              <p14:nvPr/>
            </p14:nvContentPartPr>
            <p14:xfrm>
              <a:off x="2547717" y="4168134"/>
              <a:ext cx="21244" cy="36762"/>
            </p14:xfrm>
          </p:contentPart>
        </mc:Choice>
        <mc:Fallback xmlns="">
          <p:sp>
            <p:nvSpPr>
              <p:cNvPr id="1048671" name=""/>
              <p:cNvSpPr/>
              <p:nvPr/>
            </p:nvSpPr>
            <p:spPr>
              <a:xfrm>
                <a:off x="2547717" y="4168134"/>
                <a:ext cx="21244" cy="36762"/>
              </a:xfrm>
            </p:spPr>
          </p:sp>
        </mc:Fallback>
      </mc:AlternateContent>
      <mc:AlternateContent xmlns:mc="http://schemas.openxmlformats.org/markup-compatibility/2006" xmlns:p14="http://schemas.microsoft.com/office/powerpoint/2010/main">
        <mc:Choice Requires="p14">
          <p:contentPart p14:bwMode="auto" r:id="rId9">
            <p14:nvContentPartPr>
              <p14:cNvPr id="1048672" name="墨迹 1048671"/>
              <p14:cNvContentPartPr/>
              <p14:nvPr/>
            </p14:nvContentPartPr>
            <p14:xfrm>
              <a:off x="2542212" y="4165566"/>
              <a:ext cx="18567" cy="42856"/>
            </p14:xfrm>
          </p:contentPart>
        </mc:Choice>
        <mc:Fallback xmlns="">
          <p:sp>
            <p:nvSpPr>
              <p:cNvPr id="1048672" name=""/>
              <p:cNvSpPr/>
              <p:nvPr/>
            </p:nvSpPr>
            <p:spPr>
              <a:xfrm>
                <a:off x="2542212" y="4165566"/>
                <a:ext cx="18567" cy="42856"/>
              </a:xfrm>
            </p:spPr>
          </p:sp>
        </mc:Fallback>
      </mc:AlternateContent>
      <mc:AlternateContent xmlns:mc="http://schemas.openxmlformats.org/markup-compatibility/2006" xmlns:p14="http://schemas.microsoft.com/office/powerpoint/2010/main">
        <mc:Choice Requires="p14">
          <p:contentPart p14:bwMode="auto" r:id="rId10">
            <p14:nvContentPartPr>
              <p14:cNvPr id="1048673" name="墨迹 1048672"/>
              <p14:cNvContentPartPr/>
              <p14:nvPr/>
            </p14:nvContentPartPr>
            <p14:xfrm>
              <a:off x="2568414" y="4152442"/>
              <a:ext cx="57010" cy="100401"/>
            </p14:xfrm>
          </p:contentPart>
        </mc:Choice>
        <mc:Fallback xmlns="">
          <p:sp>
            <p:nvSpPr>
              <p:cNvPr id="1048673" name=""/>
              <p:cNvSpPr/>
              <p:nvPr/>
            </p:nvSpPr>
            <p:spPr>
              <a:xfrm>
                <a:off x="2568414" y="4152442"/>
                <a:ext cx="57010" cy="100401"/>
              </a:xfrm>
            </p:spPr>
          </p:sp>
        </mc:Fallback>
      </mc:AlternateContent>
      <p:sp>
        <p:nvSpPr>
          <p:cNvPr id="1048666" name="文本框 1048665"/>
          <p:cNvSpPr txBox="1"/>
          <p:nvPr/>
        </p:nvSpPr>
        <p:spPr>
          <a:xfrm>
            <a:off x="2405794" y="4098861"/>
            <a:ext cx="4000000" cy="2057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卢森堡</a:t>
            </a:r>
            <a:endParaRPr kumimoji="0" lang="zh-CN-#Hans" altLang="en-US" sz="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048674" name="文本框 1048673"/>
          <p:cNvSpPr txBox="1"/>
          <p:nvPr/>
        </p:nvSpPr>
        <p:spPr>
          <a:xfrm>
            <a:off x="405793" y="3239341"/>
            <a:ext cx="4000000" cy="40894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爱尔兰</a:t>
            </a:r>
            <a:endParaRPr kumimoji="0" lang="zh-CN-#Hans" altLang="en-US" sz="21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63D01CC1-A378-48B8-8CD7-ACA1D1BE00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5109" y="497447"/>
            <a:ext cx="3004455" cy="1859899"/>
          </a:xfrm>
          <a:prstGeom prst="rect">
            <a:avLst/>
          </a:prstGeom>
        </p:spPr>
      </p:pic>
      <p:sp>
        <p:nvSpPr>
          <p:cNvPr id="2" name="动作按钮: 视频 1">
            <a:hlinkClick r:id="" action="ppaction://noaction" highlightClick="1"/>
            <a:extLst>
              <a:ext uri="{FF2B5EF4-FFF2-40B4-BE49-F238E27FC236}">
                <a16:creationId xmlns:a16="http://schemas.microsoft.com/office/drawing/2014/main" id="{8343F2EF-F7A2-4F33-AF79-4E85250B8E94}"/>
              </a:ext>
            </a:extLst>
          </p:cNvPr>
          <p:cNvSpPr/>
          <p:nvPr/>
        </p:nvSpPr>
        <p:spPr>
          <a:xfrm>
            <a:off x="9062186" y="2887980"/>
            <a:ext cx="433633" cy="167199"/>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997651E-20EC-4EC9-99EC-D3205F1B3558}"/>
              </a:ext>
            </a:extLst>
          </p:cNvPr>
          <p:cNvSpPr>
            <a:spLocks noGrp="1"/>
          </p:cNvSpPr>
          <p:nvPr>
            <p:ph idx="1"/>
          </p:nvPr>
        </p:nvSpPr>
        <p:spPr>
          <a:xfrm>
            <a:off x="7192651" y="1870350"/>
            <a:ext cx="4730060" cy="3846869"/>
          </a:xfrm>
        </p:spPr>
        <p:txBody>
          <a:bodyPr>
            <a:normAutofit/>
          </a:bodyPr>
          <a:lstStyle/>
          <a:p>
            <a:pPr marL="0" indent="0">
              <a:lnSpc>
                <a:spcPct val="100000"/>
              </a:lnSpc>
              <a:spcBef>
                <a:spcPts val="0"/>
              </a:spcBef>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美洲各国情况</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00000"/>
              </a:lnSpc>
              <a:spcBef>
                <a:spcPts val="0"/>
              </a:spcBef>
              <a:buNone/>
            </a:pPr>
            <a:r>
              <a:rPr lang="zh-CN" altLang="en-US" sz="24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美国</a:t>
            </a:r>
            <a:r>
              <a:rPr lang="zh-CN" altLang="en-US" sz="2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主动安乐死被禁止，</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个州允许医助自杀（红色），全国范围内允许被动安乐死；</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00000"/>
              </a:lnSpc>
              <a:spcBef>
                <a:spcPts val="0"/>
              </a:spcBef>
              <a:buNone/>
            </a:pPr>
            <a:r>
              <a:rPr lang="zh-CN" altLang="en-US" sz="24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加拿大</a:t>
            </a:r>
            <a:r>
              <a:rPr lang="zh-CN" altLang="en-US" sz="2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允许主动安乐死；</a:t>
            </a:r>
          </a:p>
          <a:p>
            <a:pPr marL="0" indent="0">
              <a:lnSpc>
                <a:spcPct val="100000"/>
              </a:lnSpc>
              <a:spcBef>
                <a:spcPts val="0"/>
              </a:spcBef>
              <a:buNone/>
            </a:pPr>
            <a:r>
              <a:rPr lang="zh-CN" altLang="en-US" sz="24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墨西哥</a:t>
            </a:r>
            <a:r>
              <a:rPr lang="zh-CN" altLang="en-US" sz="2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禁止一切形式的安乐死；</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00000"/>
              </a:lnSpc>
              <a:spcBef>
                <a:spcPts val="0"/>
              </a:spcBef>
              <a:buNone/>
            </a:pPr>
            <a:r>
              <a:rPr lang="zh-CN" altLang="en-US" sz="24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哥伦比亚</a:t>
            </a:r>
            <a:r>
              <a:rPr lang="zh-CN" altLang="en-US" sz="2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允许主动安乐死；</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00000"/>
              </a:lnSpc>
              <a:spcBef>
                <a:spcPts val="0"/>
              </a:spcBef>
              <a:buNone/>
            </a:pPr>
            <a:r>
              <a:rPr lang="zh-CN" altLang="en-US" sz="24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阿根廷</a:t>
            </a:r>
            <a:r>
              <a:rPr lang="zh-CN" altLang="en-US" sz="2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允许被动安乐死；</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00000"/>
              </a:lnSpc>
              <a:spcBef>
                <a:spcPts val="0"/>
              </a:spcBef>
              <a:buNone/>
            </a:pPr>
            <a:r>
              <a:rPr lang="zh-CN" altLang="en-US" sz="24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智利：</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允许被动安乐死；</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00000"/>
              </a:lnSpc>
              <a:spcBef>
                <a:spcPts val="0"/>
              </a:spcBef>
              <a:buNone/>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其他国家态度不明。</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183600" indent="-183600">
              <a:lnSpc>
                <a:spcPct val="100000"/>
              </a:lnSpc>
              <a:spcBef>
                <a:spcPts val="600"/>
              </a:spcBef>
              <a:spcAft>
                <a:spcPts val="600"/>
              </a:spcAft>
            </a:pPr>
            <a:endParaRPr lang="en-US" altLang="zh-CN" sz="2800" dirty="0"/>
          </a:p>
          <a:p>
            <a:pPr marL="183600" indent="-183600">
              <a:lnSpc>
                <a:spcPct val="100000"/>
              </a:lnSpc>
              <a:spcBef>
                <a:spcPts val="600"/>
              </a:spcBef>
              <a:spcAft>
                <a:spcPts val="600"/>
              </a:spcAft>
            </a:pPr>
            <a:endParaRPr lang="en-US" altLang="zh-CN" sz="2800" dirty="0"/>
          </a:p>
        </p:txBody>
      </p:sp>
      <p:pic>
        <p:nvPicPr>
          <p:cNvPr id="5" name="图片 4">
            <a:extLst>
              <a:ext uri="{FF2B5EF4-FFF2-40B4-BE49-F238E27FC236}">
                <a16:creationId xmlns:a16="http://schemas.microsoft.com/office/drawing/2014/main" id="{9DA2A1CB-5684-4530-9166-5753730DC19C}"/>
              </a:ext>
            </a:extLst>
          </p:cNvPr>
          <p:cNvPicPr>
            <a:picLocks noChangeAspect="1"/>
          </p:cNvPicPr>
          <p:nvPr/>
        </p:nvPicPr>
        <p:blipFill rotWithShape="1">
          <a:blip r:embed="rId2">
            <a:extLst>
              <a:ext uri="{28A0092B-C50C-407E-A947-70E740481C1C}">
                <a14:useLocalDpi xmlns:a14="http://schemas.microsoft.com/office/drawing/2010/main" val="0"/>
              </a:ext>
            </a:extLst>
          </a:blip>
          <a:srcRect l="15696" r="5426"/>
          <a:stretch/>
        </p:blipFill>
        <p:spPr>
          <a:xfrm>
            <a:off x="141402" y="0"/>
            <a:ext cx="7051249" cy="6858000"/>
          </a:xfrm>
          <a:prstGeom prst="rect">
            <a:avLst/>
          </a:prstGeom>
        </p:spPr>
      </p:pic>
    </p:spTree>
    <p:extLst>
      <p:ext uri="{BB962C8B-B14F-4D97-AF65-F5344CB8AC3E}">
        <p14:creationId xmlns:p14="http://schemas.microsoft.com/office/powerpoint/2010/main" val="1500380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F5C0D6-652C-41C8-8118-D027DEB95572}"/>
              </a:ext>
            </a:extLst>
          </p:cNvPr>
          <p:cNvSpPr>
            <a:spLocks noGrp="1"/>
          </p:cNvSpPr>
          <p:nvPr>
            <p:ph idx="1"/>
          </p:nvPr>
        </p:nvSpPr>
        <p:spPr>
          <a:xfrm>
            <a:off x="498835" y="722690"/>
            <a:ext cx="5804311" cy="2162554"/>
          </a:xfrm>
        </p:spPr>
        <p:txBody>
          <a:bodyPr>
            <a:normAutofit/>
          </a:bodyPr>
          <a:lstStyle/>
          <a:p>
            <a:pPr marL="0" indent="0">
              <a:lnSpc>
                <a:spcPct val="100000"/>
              </a:lnSpc>
              <a:spcBef>
                <a:spcPts val="0"/>
              </a:spcBef>
              <a:buNone/>
            </a:pPr>
            <a:r>
              <a:rPr lang="zh-CN" altLang="en-US" sz="2400" dirty="0">
                <a:solidFill>
                  <a:srgbClr val="00B0F0"/>
                </a:solidFill>
                <a:latin typeface="楷体" panose="02010609060101010101" pitchFamily="49" charset="-122"/>
                <a:ea typeface="楷体" panose="02010609060101010101" pitchFamily="49" charset="-122"/>
              </a:rPr>
              <a:t>澳大利亚：</a:t>
            </a:r>
            <a:r>
              <a:rPr lang="zh-CN" altLang="en-US" sz="2400" dirty="0">
                <a:latin typeface="楷体" panose="02010609060101010101" pitchFamily="49" charset="-122"/>
                <a:ea typeface="楷体" panose="02010609060101010101" pitchFamily="49" charset="-122"/>
              </a:rPr>
              <a:t>西部及东南部允许主动安乐死，其他地区允许被动安乐死；</a:t>
            </a:r>
          </a:p>
          <a:p>
            <a:pPr marL="0" indent="0">
              <a:lnSpc>
                <a:spcPct val="100000"/>
              </a:lnSpc>
              <a:spcBef>
                <a:spcPts val="0"/>
              </a:spcBef>
              <a:buNone/>
            </a:pPr>
            <a:r>
              <a:rPr lang="zh-CN" altLang="en-US" sz="2400" dirty="0">
                <a:solidFill>
                  <a:srgbClr val="00B0F0"/>
                </a:solidFill>
                <a:latin typeface="楷体" panose="02010609060101010101" pitchFamily="49" charset="-122"/>
                <a:ea typeface="楷体" panose="02010609060101010101" pitchFamily="49" charset="-122"/>
              </a:rPr>
              <a:t>日本：</a:t>
            </a:r>
            <a:r>
              <a:rPr lang="zh-CN" altLang="en-US" sz="2400" dirty="0">
                <a:latin typeface="楷体" panose="02010609060101010101" pitchFamily="49" charset="-122"/>
                <a:ea typeface="楷体" panose="02010609060101010101" pitchFamily="49" charset="-122"/>
              </a:rPr>
              <a:t>允许主动安乐死；</a:t>
            </a:r>
            <a:endParaRPr lang="en-US" altLang="zh-CN" sz="2400" dirty="0">
              <a:latin typeface="楷体" panose="02010609060101010101" pitchFamily="49" charset="-122"/>
              <a:ea typeface="楷体" panose="02010609060101010101" pitchFamily="49" charset="-122"/>
            </a:endParaRPr>
          </a:p>
          <a:p>
            <a:pPr marL="0" indent="0">
              <a:lnSpc>
                <a:spcPct val="100000"/>
              </a:lnSpc>
              <a:spcBef>
                <a:spcPts val="0"/>
              </a:spcBef>
              <a:buNone/>
            </a:pPr>
            <a:r>
              <a:rPr lang="zh-CN" altLang="en-US" sz="2400" dirty="0">
                <a:solidFill>
                  <a:srgbClr val="00B0F0"/>
                </a:solidFill>
                <a:latin typeface="楷体" panose="02010609060101010101" pitchFamily="49" charset="-122"/>
                <a:ea typeface="楷体" panose="02010609060101010101" pitchFamily="49" charset="-122"/>
              </a:rPr>
              <a:t>韩国：</a:t>
            </a:r>
            <a:r>
              <a:rPr lang="zh-CN" altLang="en-US" sz="2400" dirty="0">
                <a:latin typeface="楷体" panose="02010609060101010101" pitchFamily="49" charset="-122"/>
                <a:ea typeface="楷体" panose="02010609060101010101" pitchFamily="49" charset="-122"/>
              </a:rPr>
              <a:t>允许被动安乐死；</a:t>
            </a:r>
            <a:endParaRPr lang="en-US" altLang="zh-CN" sz="2400" dirty="0">
              <a:latin typeface="楷体" panose="02010609060101010101" pitchFamily="49" charset="-122"/>
              <a:ea typeface="楷体" panose="02010609060101010101" pitchFamily="49" charset="-122"/>
            </a:endParaRPr>
          </a:p>
          <a:p>
            <a:pPr marL="0" indent="0">
              <a:lnSpc>
                <a:spcPct val="100000"/>
              </a:lnSpc>
              <a:spcBef>
                <a:spcPts val="0"/>
              </a:spcBef>
              <a:buNone/>
            </a:pPr>
            <a:r>
              <a:rPr lang="zh-CN" altLang="en-US" sz="2400" dirty="0">
                <a:solidFill>
                  <a:srgbClr val="00B0F0"/>
                </a:solidFill>
                <a:latin typeface="楷体" panose="02010609060101010101" pitchFamily="49" charset="-122"/>
                <a:ea typeface="楷体" panose="02010609060101010101" pitchFamily="49" charset="-122"/>
              </a:rPr>
              <a:t>印度：</a:t>
            </a:r>
            <a:r>
              <a:rPr lang="zh-CN" altLang="en-US" sz="2400" dirty="0">
                <a:latin typeface="楷体" panose="02010609060101010101" pitchFamily="49" charset="-122"/>
                <a:ea typeface="楷体" panose="02010609060101010101" pitchFamily="49" charset="-122"/>
              </a:rPr>
              <a:t>允许被动安乐死；</a:t>
            </a:r>
            <a:endParaRPr lang="en-US" altLang="zh-CN" sz="2400" dirty="0">
              <a:latin typeface="楷体" panose="02010609060101010101" pitchFamily="49" charset="-122"/>
              <a:ea typeface="楷体" panose="02010609060101010101" pitchFamily="49" charset="-122"/>
            </a:endParaRPr>
          </a:p>
          <a:p>
            <a:pPr marL="0" indent="0">
              <a:lnSpc>
                <a:spcPct val="100000"/>
              </a:lnSpc>
              <a:spcBef>
                <a:spcPts val="0"/>
              </a:spcBef>
              <a:buNone/>
            </a:pPr>
            <a:endParaRPr lang="zh-CN" altLang="en-US" sz="24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zh-CN" altLang="en-US" sz="2400" dirty="0"/>
          </a:p>
        </p:txBody>
      </p:sp>
      <p:pic>
        <p:nvPicPr>
          <p:cNvPr id="4" name="图片 3">
            <a:extLst>
              <a:ext uri="{FF2B5EF4-FFF2-40B4-BE49-F238E27FC236}">
                <a16:creationId xmlns:a16="http://schemas.microsoft.com/office/drawing/2014/main" id="{677CA841-67A1-49AB-B2E4-AAE070D976F7}"/>
              </a:ext>
            </a:extLst>
          </p:cNvPr>
          <p:cNvPicPr>
            <a:picLocks noChangeAspect="1"/>
          </p:cNvPicPr>
          <p:nvPr/>
        </p:nvPicPr>
        <p:blipFill>
          <a:blip r:embed="rId2"/>
          <a:stretch>
            <a:fillRect/>
          </a:stretch>
        </p:blipFill>
        <p:spPr>
          <a:xfrm>
            <a:off x="6709287" y="187530"/>
            <a:ext cx="4983878" cy="4579779"/>
          </a:xfrm>
          <a:prstGeom prst="rect">
            <a:avLst/>
          </a:prstGeom>
        </p:spPr>
      </p:pic>
      <p:pic>
        <p:nvPicPr>
          <p:cNvPr id="6" name="图片 5">
            <a:extLst>
              <a:ext uri="{FF2B5EF4-FFF2-40B4-BE49-F238E27FC236}">
                <a16:creationId xmlns:a16="http://schemas.microsoft.com/office/drawing/2014/main" id="{217BC894-45B1-4E21-A589-BCD2E5622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837" y="3053918"/>
            <a:ext cx="4729112" cy="3627812"/>
          </a:xfrm>
          <a:prstGeom prst="rect">
            <a:avLst/>
          </a:prstGeom>
        </p:spPr>
      </p:pic>
      <p:sp>
        <p:nvSpPr>
          <p:cNvPr id="7" name="文本框 6">
            <a:extLst>
              <a:ext uri="{FF2B5EF4-FFF2-40B4-BE49-F238E27FC236}">
                <a16:creationId xmlns:a16="http://schemas.microsoft.com/office/drawing/2014/main" id="{DC2EC4CE-2345-455E-95E8-350C93EA23B0}"/>
              </a:ext>
            </a:extLst>
          </p:cNvPr>
          <p:cNvSpPr txBox="1"/>
          <p:nvPr/>
        </p:nvSpPr>
        <p:spPr>
          <a:xfrm>
            <a:off x="5754288" y="5316519"/>
            <a:ext cx="4197582" cy="523220"/>
          </a:xfrm>
          <a:prstGeom prst="rect">
            <a:avLst/>
          </a:prstGeom>
          <a:solidFill>
            <a:srgbClr val="FFFF00"/>
          </a:solidFill>
        </p:spPr>
        <p:txBody>
          <a:bodyPr wrap="square" rtlCol="0">
            <a:spAutoFit/>
          </a:bodyPr>
          <a:lstStyle/>
          <a:p>
            <a:r>
              <a:rPr lang="zh-CN" altLang="en-US" sz="2800" dirty="0">
                <a:solidFill>
                  <a:srgbClr val="7030A0"/>
                </a:solidFill>
                <a:latin typeface="华文新魏" panose="02010800040101010101" pitchFamily="2" charset="-122"/>
                <a:ea typeface="华文新魏" panose="02010800040101010101" pitchFamily="2" charset="-122"/>
              </a:rPr>
              <a:t>我国：尚无相关法律法规</a:t>
            </a:r>
          </a:p>
        </p:txBody>
      </p:sp>
    </p:spTree>
    <p:extLst>
      <p:ext uri="{BB962C8B-B14F-4D97-AF65-F5344CB8AC3E}">
        <p14:creationId xmlns:p14="http://schemas.microsoft.com/office/powerpoint/2010/main" val="190608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D2283A2-D40A-456C-8A7D-3E09BFEE49CF}"/>
              </a:ext>
            </a:extLst>
          </p:cNvPr>
          <p:cNvSpPr txBox="1"/>
          <p:nvPr>
            <p:custDataLst>
              <p:tags r:id="rId2"/>
            </p:custDataLst>
          </p:nvPr>
        </p:nvSpPr>
        <p:spPr>
          <a:xfrm>
            <a:off x="704850" y="726440"/>
            <a:ext cx="9937750" cy="3275210"/>
          </a:xfrm>
          <a:prstGeom prst="rect">
            <a:avLst/>
          </a:prstGeom>
          <a:noFill/>
        </p:spPr>
        <p:txBody>
          <a:bodyPr vert="horz" wrap="square" rtlCol="0" anchor="ctr" anchorCtr="0">
            <a:noAutofit/>
          </a:bodyPr>
          <a:lstStyle/>
          <a:p>
            <a:pPr algn="just"/>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从各国安乐死</a:t>
            </a:r>
            <a:r>
              <a:rPr lang="en-US" altLang="zh-CN"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a:t>
            </a: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医助自杀相关法规中不难看出，主动安乐死合法化的国家</a:t>
            </a:r>
            <a:r>
              <a:rPr lang="en-US" altLang="zh-CN"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a:t>
            </a: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地区最少，其次是医助自杀合法化的国家</a:t>
            </a:r>
            <a:r>
              <a:rPr lang="en-US" altLang="zh-CN"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a:t>
            </a: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地区。相比较而言，被动安乐死合法化的国家</a:t>
            </a:r>
            <a:r>
              <a:rPr lang="en-US" altLang="zh-CN"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a:t>
            </a: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地区最多。你认为，从伦理道德层面，主动安乐死、医助自杀和被动安乐死之间有什么样的差异，以至于各国在制定相关法规时出现如此大的不同？</a:t>
            </a:r>
          </a:p>
        </p:txBody>
      </p:sp>
      <p:sp>
        <p:nvSpPr>
          <p:cNvPr id="7" name="矩形: 圆角 6">
            <a:extLst>
              <a:ext uri="{FF2B5EF4-FFF2-40B4-BE49-F238E27FC236}">
                <a16:creationId xmlns:a16="http://schemas.microsoft.com/office/drawing/2014/main" id="{863CDC2D-A5AB-4948-BACE-B253BDB3997A}"/>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83E6F306-C95E-44A2-8E22-FCEEBD4417F0}"/>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EA1321A6-2085-4BF4-883E-FFA42EC2D41F}"/>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742EACA9-CBF6-4C37-BCA6-5CA1B08557C4}"/>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EE81E446-0057-4AAB-BCEF-7E7FC9F4CC33}"/>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4A309A99-C6AB-4C4A-8BAE-88856F689AFA}"/>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E18790D6-665B-4232-A0FF-E86C760BA4CE}"/>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B857E9BC-4510-4BAD-AEBD-CE4C58BC9305}"/>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063513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3923C-8159-4F90-B7DB-78102ACD5BFB}"/>
              </a:ext>
            </a:extLst>
          </p:cNvPr>
          <p:cNvSpPr>
            <a:spLocks noGrp="1"/>
          </p:cNvSpPr>
          <p:nvPr>
            <p:ph type="title"/>
          </p:nvPr>
        </p:nvSpPr>
        <p:spPr>
          <a:xfrm>
            <a:off x="894226" y="480767"/>
            <a:ext cx="9692640" cy="682654"/>
          </a:xfrm>
        </p:spPr>
        <p:txBody>
          <a:bodyPr>
            <a:normAutofit/>
          </a:bodyPr>
          <a:lstStyle/>
          <a:p>
            <a:r>
              <a:rPr lang="zh-CN" altLang="en-US" sz="2800" spc="10" dirty="0">
                <a:solidFill>
                  <a:srgbClr val="000000"/>
                </a:solidFill>
                <a:latin typeface="楷体" panose="02010609060101010101" pitchFamily="49" charset="-122"/>
                <a:ea typeface="楷体" panose="02010609060101010101" pitchFamily="49" charset="-122"/>
              </a:rPr>
              <a:t>第三节 伦理问题与争议案例</a:t>
            </a:r>
            <a:endParaRPr lang="zh-CN" altLang="en-US" sz="4000"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E672CEC1-A241-4415-8FBB-585A17080161}"/>
              </a:ext>
            </a:extLst>
          </p:cNvPr>
          <p:cNvSpPr>
            <a:spLocks noGrp="1"/>
          </p:cNvSpPr>
          <p:nvPr>
            <p:ph idx="1"/>
          </p:nvPr>
        </p:nvSpPr>
        <p:spPr>
          <a:xfrm>
            <a:off x="894226" y="1504748"/>
            <a:ext cx="8963006" cy="4675389"/>
          </a:xfrm>
        </p:spPr>
        <p:txBody>
          <a:bodyPr/>
          <a:lstStyle/>
          <a:p>
            <a:pPr lvl="0" algn="just">
              <a:lnSpc>
                <a:spcPct val="100000"/>
              </a:lnSpc>
              <a:spcBef>
                <a:spcPts val="600"/>
              </a:spcBef>
              <a:spcAft>
                <a:spcPts val="600"/>
              </a:spcAft>
              <a:buClr>
                <a:srgbClr val="6F6F74"/>
              </a:buClr>
            </a:pP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支持安乐死</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医助自杀的观点：</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pPr>
            <a:r>
              <a:rPr lang="zh-CN" altLang="en-US" sz="2800" dirty="0">
                <a:solidFill>
                  <a:srgbClr val="000000"/>
                </a:solidFill>
                <a:latin typeface="楷体" panose="02010609060101010101" pitchFamily="49" charset="-122"/>
                <a:ea typeface="楷体" panose="02010609060101010101" pitchFamily="49" charset="-122"/>
              </a:rPr>
              <a:t>①</a:t>
            </a:r>
            <a:r>
              <a:rPr lang="zh-CN" altLang="en-US" sz="2800" dirty="0">
                <a:latin typeface="楷体" panose="02010609060101010101" pitchFamily="49" charset="-122"/>
                <a:ea typeface="楷体" panose="02010609060101010101" pitchFamily="49" charset="-122"/>
              </a:rPr>
              <a:t>死亡权利</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个人自主权；</a:t>
            </a:r>
            <a:endParaRPr lang="en-US" altLang="zh-CN" sz="2800" dirty="0">
              <a:solidFill>
                <a:srgbClr val="FF0000"/>
              </a:solidFill>
              <a:latin typeface="楷体" panose="02010609060101010101" pitchFamily="49" charset="-122"/>
              <a:ea typeface="楷体" panose="02010609060101010101" pitchFamily="49" charset="-122"/>
            </a:endParaRPr>
          </a:p>
          <a:p>
            <a:pPr lvl="0" algn="just">
              <a:lnSpc>
                <a:spcPct val="100000"/>
              </a:lnSpc>
              <a:spcBef>
                <a:spcPts val="600"/>
              </a:spcBef>
              <a:spcAft>
                <a:spcPts val="600"/>
              </a:spcAft>
              <a:buClr>
                <a:srgbClr val="6F6F74"/>
              </a:buClr>
            </a:pPr>
            <a:r>
              <a:rPr lang="zh-CN" altLang="en-US" sz="2800" dirty="0">
                <a:latin typeface="楷体" panose="02010609060101010101" pitchFamily="49" charset="-122"/>
                <a:ea typeface="楷体" panose="02010609060101010101" pitchFamily="49" charset="-122"/>
              </a:rPr>
              <a:t>②有尊严地死去；</a:t>
            </a:r>
            <a:endParaRPr lang="en-US" altLang="zh-CN" sz="2800" dirty="0">
              <a:latin typeface="楷体" panose="02010609060101010101" pitchFamily="49" charset="-122"/>
              <a:ea typeface="楷体" panose="02010609060101010101" pitchFamily="49" charset="-122"/>
            </a:endParaRPr>
          </a:p>
          <a:p>
            <a:pPr lvl="0" algn="just">
              <a:lnSpc>
                <a:spcPct val="100000"/>
              </a:lnSpc>
              <a:spcBef>
                <a:spcPts val="600"/>
              </a:spcBef>
              <a:spcAft>
                <a:spcPts val="600"/>
              </a:spcAft>
              <a:buClr>
                <a:srgbClr val="6F6F74"/>
              </a:buClr>
            </a:pPr>
            <a:r>
              <a:rPr lang="zh-CN" altLang="en-US" sz="2800" dirty="0">
                <a:latin typeface="楷体" panose="02010609060101010101" pitchFamily="49" charset="-122"/>
                <a:ea typeface="楷体" panose="02010609060101010101" pitchFamily="49" charset="-122"/>
              </a:rPr>
              <a:t>③节约医疗资源；</a:t>
            </a:r>
            <a:endParaRPr lang="en-US" altLang="zh-CN" sz="2800" dirty="0">
              <a:latin typeface="楷体" panose="02010609060101010101" pitchFamily="49" charset="-122"/>
              <a:ea typeface="楷体" panose="02010609060101010101" pitchFamily="49" charset="-122"/>
            </a:endParaRPr>
          </a:p>
          <a:p>
            <a:endParaRPr lang="zh-CN" altLang="en-US" dirty="0"/>
          </a:p>
        </p:txBody>
      </p:sp>
      <p:pic>
        <p:nvPicPr>
          <p:cNvPr id="4" name="图片 3">
            <a:extLst>
              <a:ext uri="{FF2B5EF4-FFF2-40B4-BE49-F238E27FC236}">
                <a16:creationId xmlns:a16="http://schemas.microsoft.com/office/drawing/2014/main" id="{80CD393E-72FD-4F56-982C-20040F7060F8}"/>
              </a:ext>
            </a:extLst>
          </p:cNvPr>
          <p:cNvPicPr>
            <a:picLocks noChangeAspect="1"/>
          </p:cNvPicPr>
          <p:nvPr/>
        </p:nvPicPr>
        <p:blipFill>
          <a:blip r:embed="rId2"/>
          <a:stretch>
            <a:fillRect/>
          </a:stretch>
        </p:blipFill>
        <p:spPr>
          <a:xfrm>
            <a:off x="5637476" y="814845"/>
            <a:ext cx="360870" cy="180435"/>
          </a:xfrm>
          <a:prstGeom prst="rect">
            <a:avLst/>
          </a:prstGeom>
        </p:spPr>
      </p:pic>
      <p:pic>
        <p:nvPicPr>
          <p:cNvPr id="6" name="图片 5">
            <a:extLst>
              <a:ext uri="{FF2B5EF4-FFF2-40B4-BE49-F238E27FC236}">
                <a16:creationId xmlns:a16="http://schemas.microsoft.com/office/drawing/2014/main" id="{EB68ADBB-7FF4-4EC8-9353-CD750D717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365" y="3938936"/>
            <a:ext cx="3873794" cy="2582528"/>
          </a:xfrm>
          <a:prstGeom prst="rect">
            <a:avLst/>
          </a:prstGeom>
        </p:spPr>
      </p:pic>
      <p:pic>
        <p:nvPicPr>
          <p:cNvPr id="8" name="图片 7">
            <a:extLst>
              <a:ext uri="{FF2B5EF4-FFF2-40B4-BE49-F238E27FC236}">
                <a16:creationId xmlns:a16="http://schemas.microsoft.com/office/drawing/2014/main" id="{513E2A6A-493F-42FB-AC2F-52E1B79BC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545" y="3938935"/>
            <a:ext cx="3651195" cy="2588189"/>
          </a:xfrm>
          <a:prstGeom prst="rect">
            <a:avLst/>
          </a:prstGeom>
        </p:spPr>
      </p:pic>
      <p:pic>
        <p:nvPicPr>
          <p:cNvPr id="10" name="图片 9">
            <a:extLst>
              <a:ext uri="{FF2B5EF4-FFF2-40B4-BE49-F238E27FC236}">
                <a16:creationId xmlns:a16="http://schemas.microsoft.com/office/drawing/2014/main" id="{C5F7AF2A-BA62-4E45-AADF-8185D7889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092" y="814845"/>
            <a:ext cx="4201308" cy="2800872"/>
          </a:xfrm>
          <a:prstGeom prst="rect">
            <a:avLst/>
          </a:prstGeom>
        </p:spPr>
      </p:pic>
    </p:spTree>
    <p:extLst>
      <p:ext uri="{BB962C8B-B14F-4D97-AF65-F5344CB8AC3E}">
        <p14:creationId xmlns:p14="http://schemas.microsoft.com/office/powerpoint/2010/main" val="15864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D8E216-A119-4631-97DD-1FC876A237D9}"/>
              </a:ext>
            </a:extLst>
          </p:cNvPr>
          <p:cNvSpPr>
            <a:spLocks noGrp="1"/>
          </p:cNvSpPr>
          <p:nvPr>
            <p:ph idx="1"/>
          </p:nvPr>
        </p:nvSpPr>
        <p:spPr>
          <a:xfrm>
            <a:off x="640381" y="900581"/>
            <a:ext cx="10172087" cy="5688058"/>
          </a:xfrm>
        </p:spPr>
        <p:txBody>
          <a:bodyPr>
            <a:normAutofit/>
          </a:bodyPr>
          <a:lstStyle/>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争议一：无意愿被动安乐死（</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Non-voluntarily Passive Euthanasia</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案例一：卡伦</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昆兰案</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3" action="ppaction://hlinksldjump"/>
              </a:rPr>
              <a:t>案例二：南希</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hlinkClick r:id="rId3" action="ppaction://hlinksldjump"/>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3" action="ppaction://hlinksldjump"/>
              </a:rPr>
              <a:t>克罗珊案</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案例三：文森特</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兰伯特案</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hlinkClick r:id="rId4" action="ppaction://hlinksldjump"/>
              </a:rPr>
              <a:t>问题：</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在上述三个案例中，不考虑当时当地的法律，你认为，以被动安乐死的方式结束</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ta</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们的生命是否可以接受？为什么？</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如何减少无意愿被动安乐死？</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生前预嘱</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生前指定代理人</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mn-ea"/>
            </a:endParaRPr>
          </a:p>
          <a:p>
            <a:endParaRPr lang="en-US" altLang="zh-CN" sz="2800" dirty="0">
              <a:latin typeface="+mn-ea"/>
            </a:endParaRPr>
          </a:p>
          <a:p>
            <a:endParaRPr lang="zh-CN" altLang="en-US" sz="2800" dirty="0">
              <a:latin typeface="+mn-ea"/>
            </a:endParaRPr>
          </a:p>
        </p:txBody>
      </p:sp>
      <p:sp>
        <p:nvSpPr>
          <p:cNvPr id="4" name="动作按钮: 视频 3">
            <a:hlinkClick r:id="" action="ppaction://noaction" highlightClick="1"/>
            <a:extLst>
              <a:ext uri="{FF2B5EF4-FFF2-40B4-BE49-F238E27FC236}">
                <a16:creationId xmlns:a16="http://schemas.microsoft.com/office/drawing/2014/main" id="{94D40255-B6A3-4EE2-92D2-835D02CC28A2}"/>
              </a:ext>
            </a:extLst>
          </p:cNvPr>
          <p:cNvSpPr/>
          <p:nvPr/>
        </p:nvSpPr>
        <p:spPr>
          <a:xfrm>
            <a:off x="5095782" y="2840855"/>
            <a:ext cx="382068" cy="160802"/>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2204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FB9F85C-CAEC-4FAE-9F92-F1E73C8FF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737" y="2330774"/>
            <a:ext cx="4106319" cy="2499073"/>
          </a:xfrm>
          <a:prstGeom prst="rect">
            <a:avLst/>
          </a:prstGeom>
        </p:spPr>
      </p:pic>
      <p:pic>
        <p:nvPicPr>
          <p:cNvPr id="3" name="图片 2">
            <a:extLst>
              <a:ext uri="{FF2B5EF4-FFF2-40B4-BE49-F238E27FC236}">
                <a16:creationId xmlns:a16="http://schemas.microsoft.com/office/drawing/2014/main" id="{7205F3E9-F352-C390-690D-7AC6227CD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68690" cy="6858000"/>
          </a:xfrm>
          <a:prstGeom prst="rect">
            <a:avLst/>
          </a:prstGeom>
        </p:spPr>
      </p:pic>
    </p:spTree>
    <p:extLst>
      <p:ext uri="{BB962C8B-B14F-4D97-AF65-F5344CB8AC3E}">
        <p14:creationId xmlns:p14="http://schemas.microsoft.com/office/powerpoint/2010/main" val="800277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CAA70A8-032F-655F-F76A-00E07F24B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977443" cy="6858000"/>
          </a:xfrm>
          <a:prstGeom prst="rect">
            <a:avLst/>
          </a:prstGeom>
        </p:spPr>
      </p:pic>
      <p:pic>
        <p:nvPicPr>
          <p:cNvPr id="7" name="图片 6">
            <a:extLst>
              <a:ext uri="{FF2B5EF4-FFF2-40B4-BE49-F238E27FC236}">
                <a16:creationId xmlns:a16="http://schemas.microsoft.com/office/drawing/2014/main" id="{BDB7D98F-18BD-5AD1-C0FD-D578E774FCD7}"/>
              </a:ext>
            </a:extLst>
          </p:cNvPr>
          <p:cNvPicPr>
            <a:picLocks noChangeAspect="1"/>
          </p:cNvPicPr>
          <p:nvPr/>
        </p:nvPicPr>
        <p:blipFill>
          <a:blip r:embed="rId3"/>
          <a:stretch>
            <a:fillRect/>
          </a:stretch>
        </p:blipFill>
        <p:spPr>
          <a:xfrm>
            <a:off x="7237196" y="3966237"/>
            <a:ext cx="3939790" cy="2216132"/>
          </a:xfrm>
          <a:prstGeom prst="rect">
            <a:avLst/>
          </a:prstGeom>
        </p:spPr>
      </p:pic>
      <p:pic>
        <p:nvPicPr>
          <p:cNvPr id="8" name="图片 7">
            <a:extLst>
              <a:ext uri="{FF2B5EF4-FFF2-40B4-BE49-F238E27FC236}">
                <a16:creationId xmlns:a16="http://schemas.microsoft.com/office/drawing/2014/main" id="{E73B8230-158D-54BF-56AA-BD5CA49FCA85}"/>
              </a:ext>
            </a:extLst>
          </p:cNvPr>
          <p:cNvPicPr>
            <a:picLocks noChangeAspect="1"/>
          </p:cNvPicPr>
          <p:nvPr/>
        </p:nvPicPr>
        <p:blipFill>
          <a:blip r:embed="rId4"/>
          <a:stretch>
            <a:fillRect/>
          </a:stretch>
        </p:blipFill>
        <p:spPr>
          <a:xfrm>
            <a:off x="7237196" y="905523"/>
            <a:ext cx="3939790" cy="2669821"/>
          </a:xfrm>
          <a:prstGeom prst="rect">
            <a:avLst/>
          </a:prstGeom>
        </p:spPr>
      </p:pic>
      <p:sp>
        <p:nvSpPr>
          <p:cNvPr id="9" name="动作按钮: 视频 8">
            <a:hlinkClick r:id="" action="ppaction://noaction" highlightClick="1"/>
            <a:extLst>
              <a:ext uri="{FF2B5EF4-FFF2-40B4-BE49-F238E27FC236}">
                <a16:creationId xmlns:a16="http://schemas.microsoft.com/office/drawing/2014/main" id="{5EE08D8B-2D74-99DA-660B-12348F19FFFB}"/>
              </a:ext>
            </a:extLst>
          </p:cNvPr>
          <p:cNvSpPr/>
          <p:nvPr/>
        </p:nvSpPr>
        <p:spPr>
          <a:xfrm>
            <a:off x="8975324" y="3710866"/>
            <a:ext cx="337352" cy="142043"/>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8126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AC92248-3A3E-4171-AF1C-B802F273453E}"/>
              </a:ext>
            </a:extLst>
          </p:cNvPr>
          <p:cNvSpPr txBox="1"/>
          <p:nvPr>
            <p:custDataLst>
              <p:tags r:id="rId2"/>
            </p:custDataLst>
          </p:nvPr>
        </p:nvSpPr>
        <p:spPr>
          <a:xfrm>
            <a:off x="852256" y="680720"/>
            <a:ext cx="9790344" cy="2061845"/>
          </a:xfrm>
          <a:prstGeom prst="rect">
            <a:avLst/>
          </a:prstGeom>
          <a:noFill/>
        </p:spPr>
        <p:txBody>
          <a:bodyPr vert="horz" wrap="square"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问题：在上述三个案例中，不考虑当时当地的法律，你认为，以被动安乐死的方式结束</a:t>
            </a:r>
            <a:r>
              <a:rPr lang="en-US" altLang="zh-CN" sz="2800" dirty="0">
                <a:solidFill>
                  <a:srgbClr val="000000"/>
                </a:solidFill>
                <a:latin typeface="华文新魏" panose="02010800040101010101" pitchFamily="2" charset="-122"/>
                <a:ea typeface="华文新魏" panose="02010800040101010101" pitchFamily="2" charset="-122"/>
                <a:cs typeface="Times New Roman" panose="02020603050405020304" pitchFamily="18" charset="0"/>
                <a:sym typeface="Microsoft Yahei" panose="020B0503020204020204" pitchFamily="34" charset="-122"/>
              </a:rPr>
              <a:t>ta</a:t>
            </a: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们的生命是否可以接受？为什么？</a:t>
            </a:r>
          </a:p>
        </p:txBody>
      </p:sp>
      <p:sp>
        <p:nvSpPr>
          <p:cNvPr id="7" name="矩形: 圆角 6">
            <a:extLst>
              <a:ext uri="{FF2B5EF4-FFF2-40B4-BE49-F238E27FC236}">
                <a16:creationId xmlns:a16="http://schemas.microsoft.com/office/drawing/2014/main" id="{F28DA8CA-EECA-49F6-A598-6BB9E7FDC12F}"/>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E867B2F5-2227-4C66-88AB-7455669E6D9E}"/>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A4006B23-017A-45C7-962B-EAD9785990CE}"/>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EEC7E06D-5586-44EB-8A73-624F2A593E8C}"/>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3B480892-7842-4454-B0C0-A88F9A0B95EF}"/>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972E0BA4-36B0-4BC7-BCDF-9D044B296471}"/>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EFF9762F-C109-44C7-8B32-BD96F6340442}"/>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55B4A2FC-44AF-4F0E-AC6C-D881C20F92DB}"/>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33718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A92D20-60CF-468A-855E-3F12B30350E6}"/>
              </a:ext>
            </a:extLst>
          </p:cNvPr>
          <p:cNvSpPr>
            <a:spLocks noGrp="1"/>
          </p:cNvSpPr>
          <p:nvPr>
            <p:ph idx="1"/>
          </p:nvPr>
        </p:nvSpPr>
        <p:spPr>
          <a:xfrm>
            <a:off x="1229747" y="1256602"/>
            <a:ext cx="8595360" cy="4926372"/>
          </a:xfrm>
        </p:spPr>
        <p:txBody>
          <a:bodyPr>
            <a:norm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安乐死的定义和分类</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各国安乐死</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医助自杀法案</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伦理问题与争议案例</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临终关怀（安宁疗护）</a:t>
            </a:r>
          </a:p>
        </p:txBody>
      </p:sp>
    </p:spTree>
    <p:extLst>
      <p:ext uri="{BB962C8B-B14F-4D97-AF65-F5344CB8AC3E}">
        <p14:creationId xmlns:p14="http://schemas.microsoft.com/office/powerpoint/2010/main" val="434234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B32B492-0956-4C99-A349-E147B22F37F3}"/>
              </a:ext>
            </a:extLst>
          </p:cNvPr>
          <p:cNvSpPr>
            <a:spLocks noGrp="1"/>
          </p:cNvSpPr>
          <p:nvPr>
            <p:ph idx="1"/>
          </p:nvPr>
        </p:nvSpPr>
        <p:spPr>
          <a:xfrm>
            <a:off x="794597" y="834043"/>
            <a:ext cx="9841583" cy="5425993"/>
          </a:xfrm>
        </p:spPr>
        <p:txBody>
          <a:bodyPr>
            <a:normAutofit/>
          </a:bodyPr>
          <a:lstStyle/>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争议二：儿童安乐死</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en-US" altLang="zh-CN" sz="2800" dirty="0"/>
          </a:p>
          <a:p>
            <a:pPr>
              <a:lnSpc>
                <a:spcPct val="100000"/>
              </a:lnSpc>
              <a:spcBef>
                <a:spcPts val="600"/>
              </a:spcBef>
              <a:spcAft>
                <a:spcPts val="600"/>
              </a:spcAft>
            </a:pPr>
            <a:endParaRPr lang="en-US" altLang="zh-CN" sz="2800" dirty="0"/>
          </a:p>
          <a:p>
            <a:pPr>
              <a:lnSpc>
                <a:spcPct val="100000"/>
              </a:lnSpc>
              <a:spcBef>
                <a:spcPts val="600"/>
              </a:spcBef>
              <a:spcAft>
                <a:spcPts val="600"/>
              </a:spcAft>
            </a:pPr>
            <a:endParaRPr lang="en-US" altLang="zh-CN" sz="2800" dirty="0"/>
          </a:p>
          <a:p>
            <a:pPr>
              <a:lnSpc>
                <a:spcPct val="100000"/>
              </a:lnSpc>
              <a:spcBef>
                <a:spcPts val="600"/>
              </a:spcBef>
              <a:spcAft>
                <a:spcPts val="600"/>
              </a:spcAft>
            </a:pPr>
            <a:endParaRPr lang="en-US" altLang="zh-CN" sz="2800" dirty="0"/>
          </a:p>
          <a:p>
            <a:pPr>
              <a:lnSpc>
                <a:spcPct val="100000"/>
              </a:lnSpc>
              <a:spcBef>
                <a:spcPts val="600"/>
              </a:spcBef>
              <a:spcAft>
                <a:spcPts val="600"/>
              </a:spcAft>
            </a:pPr>
            <a:endParaRPr lang="en-US" altLang="zh-CN" sz="2800" dirty="0"/>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hlinkClick r:id="rId2" action="ppaction://hlinksldjump"/>
              </a:rPr>
              <a:t>问题</a:t>
            </a:r>
            <a:r>
              <a:rPr lang="zh-CN" altLang="en-US" sz="2800" dirty="0">
                <a:latin typeface="楷体" panose="02010609060101010101" pitchFamily="49" charset="-122"/>
                <a:ea typeface="楷体" panose="02010609060101010101" pitchFamily="49" charset="-122"/>
              </a:rPr>
              <a:t>：涉及儿童的安乐死有可能存在什么样的伦理问题？</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谁可以为此类儿童做决定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儿童自主性</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vs</a:t>
            </a:r>
            <a:r>
              <a:rPr lang="zh-CN" altLang="en-US" sz="2800" dirty="0">
                <a:latin typeface="楷体" panose="02010609060101010101" pitchFamily="49" charset="-122"/>
                <a:ea typeface="楷体" panose="02010609060101010101" pitchFamily="49" charset="-122"/>
              </a:rPr>
              <a:t>家长决定权</a:t>
            </a:r>
          </a:p>
        </p:txBody>
      </p:sp>
      <p:sp>
        <p:nvSpPr>
          <p:cNvPr id="2" name="动作按钮: 视频 1">
            <a:hlinkClick r:id="" action="ppaction://noaction" highlightClick="1"/>
            <a:extLst>
              <a:ext uri="{FF2B5EF4-FFF2-40B4-BE49-F238E27FC236}">
                <a16:creationId xmlns:a16="http://schemas.microsoft.com/office/drawing/2014/main" id="{90225939-4043-4594-A58E-E8E569D2BDF2}"/>
              </a:ext>
            </a:extLst>
          </p:cNvPr>
          <p:cNvSpPr/>
          <p:nvPr/>
        </p:nvSpPr>
        <p:spPr>
          <a:xfrm>
            <a:off x="4524316" y="985166"/>
            <a:ext cx="405352" cy="188536"/>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D672086-B993-4C2A-BE2E-3009FF7F1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06" y="1513361"/>
            <a:ext cx="4703975" cy="2645986"/>
          </a:xfrm>
          <a:prstGeom prst="rect">
            <a:avLst/>
          </a:prstGeom>
        </p:spPr>
      </p:pic>
      <p:sp>
        <p:nvSpPr>
          <p:cNvPr id="6" name="文本框 5">
            <a:extLst>
              <a:ext uri="{FF2B5EF4-FFF2-40B4-BE49-F238E27FC236}">
                <a16:creationId xmlns:a16="http://schemas.microsoft.com/office/drawing/2014/main" id="{E190F659-9AC8-4039-8880-98421A69D574}"/>
              </a:ext>
            </a:extLst>
          </p:cNvPr>
          <p:cNvSpPr txBox="1"/>
          <p:nvPr/>
        </p:nvSpPr>
        <p:spPr>
          <a:xfrm>
            <a:off x="6312422" y="2275832"/>
            <a:ext cx="3711017" cy="1384995"/>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比利时是世界上唯一一个儿童安乐死合法化的国家</a:t>
            </a:r>
          </a:p>
        </p:txBody>
      </p:sp>
    </p:spTree>
    <p:extLst>
      <p:ext uri="{BB962C8B-B14F-4D97-AF65-F5344CB8AC3E}">
        <p14:creationId xmlns:p14="http://schemas.microsoft.com/office/powerpoint/2010/main" val="420200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1000"/>
                                        <p:tgtEl>
                                          <p:spTgt spid="3">
                                            <p:txEl>
                                              <p:pRg st="6" end="6"/>
                                            </p:txEl>
                                          </p:spTgt>
                                        </p:tgtEl>
                                      </p:cBhvr>
                                    </p:animEffect>
                                    <p:anim calcmode="lin" valueType="num">
                                      <p:cBhvr>
                                        <p:cTn id="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fade">
                                      <p:cBhvr>
                                        <p:cTn id="14" dur="1000"/>
                                        <p:tgtEl>
                                          <p:spTgt spid="3">
                                            <p:txEl>
                                              <p:pRg st="7" end="7"/>
                                            </p:txEl>
                                          </p:spTgt>
                                        </p:tgtEl>
                                      </p:cBhvr>
                                    </p:animEffect>
                                    <p:anim calcmode="lin" valueType="num">
                                      <p:cBhvr>
                                        <p:cTn id="1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AC3C48B-C5BD-4E9A-8031-05D63FD83141}"/>
              </a:ext>
            </a:extLst>
          </p:cNvPr>
          <p:cNvSpPr txBox="1"/>
          <p:nvPr>
            <p:custDataLst>
              <p:tags r:id="rId2"/>
            </p:custDataLst>
          </p:nvPr>
        </p:nvSpPr>
        <p:spPr>
          <a:xfrm>
            <a:off x="1077798" y="635000"/>
            <a:ext cx="9753600" cy="2143125"/>
          </a:xfrm>
          <a:prstGeom prst="rect">
            <a:avLst/>
          </a:prstGeom>
          <a:noFill/>
        </p:spPr>
        <p:txBody>
          <a:bodyPr vert="horz" wrap="square"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涉及儿童的安乐死有可能存在什么样的伦理问题？</a:t>
            </a:r>
          </a:p>
        </p:txBody>
      </p:sp>
      <p:sp>
        <p:nvSpPr>
          <p:cNvPr id="7" name="矩形: 圆角 6">
            <a:extLst>
              <a:ext uri="{FF2B5EF4-FFF2-40B4-BE49-F238E27FC236}">
                <a16:creationId xmlns:a16="http://schemas.microsoft.com/office/drawing/2014/main" id="{9AC2AFF0-EFB5-422C-8CCA-E120CAA37115}"/>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A38D50D0-A29D-4E2C-9953-56D2F7F70448}"/>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CE9C890B-90F8-4780-A12C-A6122F85A5A4}"/>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8C4E6E07-BE95-4CD5-AF2C-217887526C7E}"/>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976A32FF-9192-4915-99FA-E80E0FB72DEA}"/>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8D72C0EA-1FB9-4605-8908-BE6318CB2C35}"/>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19AF3C15-7E0E-4823-991B-DED42EA1C5A2}"/>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9D5BE020-3CEE-43D4-8ABF-7F4DBD2D4CC8}"/>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457875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C51F885-44C3-4818-B1FA-A23B26F52A60}"/>
              </a:ext>
            </a:extLst>
          </p:cNvPr>
          <p:cNvSpPr>
            <a:spLocks noGrp="1"/>
          </p:cNvSpPr>
          <p:nvPr>
            <p:ph idx="1"/>
          </p:nvPr>
        </p:nvSpPr>
        <p:spPr>
          <a:xfrm>
            <a:off x="816747" y="843379"/>
            <a:ext cx="6471820" cy="5350465"/>
          </a:xfrm>
        </p:spPr>
        <p:txBody>
          <a:bodyPr>
            <a:norm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争议三：滑坡问题</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hlinkClick r:id="rId2" action="ppaction://hlinksldjump"/>
              </a:rPr>
              <a:t>问题</a:t>
            </a:r>
            <a:r>
              <a:rPr lang="zh-CN" altLang="en-US" sz="2800" dirty="0">
                <a:latin typeface="楷体" panose="02010609060101010101" pitchFamily="49" charset="-122"/>
                <a:ea typeface="楷体" panose="02010609060101010101" pitchFamily="49" charset="-122"/>
              </a:rPr>
              <a:t>：你认为，生命质量的评判标准是主观的还是客观的？为什么？</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如果生命质量的评判标准是客观的，意味着，存在这样一个标准，在这个标准之下的人，生命质量为负，生命应该被终结，无论其本人是否愿意。</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持批评态度的人担心，所谓“客观标准”有滑坡风险，最终将造成非自愿安乐死</a:t>
            </a:r>
            <a:r>
              <a:rPr lang="zh-CN" altLang="en-US" sz="2800" dirty="0"/>
              <a:t>（</a:t>
            </a:r>
            <a:r>
              <a:rPr lang="en-US" altLang="zh-CN" sz="2800" dirty="0">
                <a:latin typeface="Times New Roman" panose="02020603050405020304" pitchFamily="18" charset="0"/>
                <a:cs typeface="Times New Roman" panose="02020603050405020304" pitchFamily="18" charset="0"/>
              </a:rPr>
              <a:t>Involuntarily Euthanasia</a:t>
            </a:r>
            <a:r>
              <a:rPr lang="zh-CN" altLang="en-US" sz="2800" dirty="0"/>
              <a:t>）。</a:t>
            </a:r>
          </a:p>
        </p:txBody>
      </p:sp>
      <p:pic>
        <p:nvPicPr>
          <p:cNvPr id="4" name="图片 3">
            <a:extLst>
              <a:ext uri="{FF2B5EF4-FFF2-40B4-BE49-F238E27FC236}">
                <a16:creationId xmlns:a16="http://schemas.microsoft.com/office/drawing/2014/main" id="{5C9ED6AC-F5C0-4C7A-9F60-7BE8CF36F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839" y="1076119"/>
            <a:ext cx="2556768" cy="3606939"/>
          </a:xfrm>
          <a:prstGeom prst="rect">
            <a:avLst/>
          </a:prstGeom>
        </p:spPr>
      </p:pic>
      <p:sp>
        <p:nvSpPr>
          <p:cNvPr id="5" name="文本框 4">
            <a:extLst>
              <a:ext uri="{FF2B5EF4-FFF2-40B4-BE49-F238E27FC236}">
                <a16:creationId xmlns:a16="http://schemas.microsoft.com/office/drawing/2014/main" id="{5B7C79E1-B952-4558-A6FC-9CD4A31575EB}"/>
              </a:ext>
            </a:extLst>
          </p:cNvPr>
          <p:cNvSpPr txBox="1"/>
          <p:nvPr/>
        </p:nvSpPr>
        <p:spPr>
          <a:xfrm>
            <a:off x="7661428" y="4824844"/>
            <a:ext cx="3357590" cy="830997"/>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cs typeface="Times New Roman" panose="02020603050405020304" pitchFamily="18" charset="0"/>
                <a:hlinkClick r:id="rId4" action="ppaction://hlinksldjump"/>
              </a:rPr>
              <a:t>纳粹德国臭名昭著的 </a:t>
            </a:r>
            <a:endParaRPr lang="en-US" altLang="zh-CN" sz="2400" dirty="0">
              <a:latin typeface="华文新魏" panose="02010800040101010101" pitchFamily="2" charset="-122"/>
              <a:ea typeface="华文新魏" panose="02010800040101010101" pitchFamily="2" charset="-122"/>
              <a:cs typeface="Times New Roman" panose="02020603050405020304" pitchFamily="18" charset="0"/>
              <a:hlinkClick r:id="rId4" action="ppaction://hlinksldjump"/>
            </a:endParaRPr>
          </a:p>
          <a:p>
            <a:r>
              <a:rPr lang="en-US" altLang="zh-CN" sz="2400" dirty="0">
                <a:latin typeface="华文新魏" panose="02010800040101010101" pitchFamily="2" charset="-122"/>
                <a:ea typeface="华文新魏" panose="02010800040101010101" pitchFamily="2" charset="-122"/>
                <a:cs typeface="Times New Roman" panose="02020603050405020304" pitchFamily="18" charset="0"/>
                <a:hlinkClick r:id="rId4" action="ppaction://hlinksldjump"/>
              </a:rPr>
              <a:t>T4 Euthanasia Program</a:t>
            </a:r>
            <a:endParaRPr lang="en-US" altLang="zh-CN" sz="2400" dirty="0">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71069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59903CB-D221-47F0-A88E-70144A00B2CB}"/>
              </a:ext>
            </a:extLst>
          </p:cNvPr>
          <p:cNvSpPr txBox="1"/>
          <p:nvPr>
            <p:custDataLst>
              <p:tags r:id="rId2"/>
            </p:custDataLst>
          </p:nvPr>
        </p:nvSpPr>
        <p:spPr>
          <a:xfrm>
            <a:off x="794994" y="642937"/>
            <a:ext cx="9753600" cy="2143125"/>
          </a:xfrm>
          <a:prstGeom prst="rect">
            <a:avLst/>
          </a:prstGeom>
          <a:noFill/>
        </p:spPr>
        <p:txBody>
          <a:bodyPr vert="horz" wrap="square"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你认为，生命质量的评判标准是主观的还是客观的？为什么？</a:t>
            </a:r>
          </a:p>
        </p:txBody>
      </p:sp>
      <p:sp>
        <p:nvSpPr>
          <p:cNvPr id="7" name="矩形: 圆角 6">
            <a:extLst>
              <a:ext uri="{FF2B5EF4-FFF2-40B4-BE49-F238E27FC236}">
                <a16:creationId xmlns:a16="http://schemas.microsoft.com/office/drawing/2014/main" id="{6D6FC62B-DD41-40E7-8C93-4F2679FEA0B2}"/>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3AE240D9-8CDA-47C2-B8AA-4151F29F3396}"/>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5D114921-E877-435F-82B3-112F4B9DD021}"/>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7F8257BB-24A6-414C-81E3-CBF6231BC9E2}"/>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35D63CD5-90DD-4AD2-885D-B8F574651337}"/>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788ED868-2A16-4195-8ED9-2DD3D9150523}"/>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4FE4DF10-AB4C-413A-A39C-F3B6E060EFEF}"/>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E26FB3C7-C918-4D57-88DD-706EE2642B91}"/>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13786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4D8CBE-6EE0-43DA-B9FF-96347F9C53A1}"/>
              </a:ext>
            </a:extLst>
          </p:cNvPr>
          <p:cNvSpPr>
            <a:spLocks noGrp="1"/>
          </p:cNvSpPr>
          <p:nvPr>
            <p:ph idx="1"/>
          </p:nvPr>
        </p:nvSpPr>
        <p:spPr>
          <a:xfrm>
            <a:off x="462242" y="506852"/>
            <a:ext cx="10803522" cy="6231118"/>
          </a:xfrm>
        </p:spPr>
        <p:txBody>
          <a:bodyPr>
            <a:normAutofit/>
          </a:bodyPr>
          <a:lstStyle/>
          <a:p>
            <a:pPr marL="183600" indent="-183600" algn="just">
              <a:lnSpc>
                <a:spcPct val="100000"/>
              </a:lnSpc>
              <a:spcBef>
                <a:spcPts val="600"/>
              </a:spcBef>
              <a:spcAft>
                <a:spcPts val="600"/>
              </a:spcAft>
            </a:pPr>
            <a:r>
              <a:rPr lang="en-US" altLang="zh-CN" sz="2600" dirty="0">
                <a:latin typeface="Times New Roman" panose="02020603050405020304" pitchFamily="18" charset="0"/>
                <a:cs typeface="Times New Roman" panose="02020603050405020304" pitchFamily="18" charset="0"/>
              </a:rPr>
              <a:t>Program to Murder People with Disabilities </a:t>
            </a:r>
          </a:p>
          <a:p>
            <a:pPr marL="183600" indent="-183600" algn="just">
              <a:lnSpc>
                <a:spcPct val="100000"/>
              </a:lnSpc>
              <a:spcBef>
                <a:spcPts val="600"/>
              </a:spcBef>
              <a:spcAft>
                <a:spcPts val="600"/>
              </a:spcAft>
            </a:pPr>
            <a:r>
              <a:rPr lang="en-US" altLang="zh-CN" sz="2600" dirty="0">
                <a:latin typeface="Times New Roman" panose="02020603050405020304" pitchFamily="18" charset="0"/>
                <a:cs typeface="Times New Roman" panose="02020603050405020304" pitchFamily="18" charset="0"/>
              </a:rPr>
              <a:t>The Euthanasia Program was the systematic murder of institutionalized patients with disabilities in Germany. It predated the genocide of European Jewry (the Holocaust) by approximately two years. The program was one of many radical eugenic measures which aimed to restore the racial "integrity" of the German nation. </a:t>
            </a:r>
            <a:r>
              <a:rPr lang="en-US" altLang="zh-CN" sz="2600" dirty="0">
                <a:solidFill>
                  <a:srgbClr val="00B0F0"/>
                </a:solidFill>
                <a:latin typeface="Times New Roman" panose="02020603050405020304" pitchFamily="18" charset="0"/>
                <a:cs typeface="Times New Roman" panose="02020603050405020304" pitchFamily="18" charset="0"/>
              </a:rPr>
              <a:t>It aimed to eliminate what eugenicists and their supporters considered "life unworthy of life": those individuals who—they believed—because of severe psychiatric, neurological, or physical disabilities represented both a genetic and a financial burden on German society and the state.</a:t>
            </a:r>
          </a:p>
          <a:p>
            <a:pPr marL="183600" indent="-183600" algn="just">
              <a:lnSpc>
                <a:spcPct val="100000"/>
              </a:lnSpc>
              <a:spcBef>
                <a:spcPts val="600"/>
              </a:spcBef>
              <a:spcAft>
                <a:spcPts val="600"/>
              </a:spcAft>
            </a:pPr>
            <a:r>
              <a:rPr lang="en-US" altLang="zh-CN" sz="2600" dirty="0">
                <a:latin typeface="Times New Roman" panose="02020603050405020304" pitchFamily="18" charset="0"/>
                <a:cs typeface="Times New Roman" panose="02020603050405020304" pitchFamily="18" charset="0"/>
              </a:rPr>
              <a:t>The killings took place from September 1939 until the end of the war in 1945; from </a:t>
            </a:r>
            <a:r>
              <a:rPr lang="en-US" altLang="zh-CN" sz="2600" dirty="0">
                <a:solidFill>
                  <a:srgbClr val="00B0F0"/>
                </a:solidFill>
                <a:latin typeface="Times New Roman" panose="02020603050405020304" pitchFamily="18" charset="0"/>
                <a:cs typeface="Times New Roman" panose="02020603050405020304" pitchFamily="18" charset="0"/>
              </a:rPr>
              <a:t>275,000 to 300,000 </a:t>
            </a:r>
            <a:r>
              <a:rPr lang="en-US" altLang="zh-CN" sz="2600" dirty="0">
                <a:latin typeface="Times New Roman" panose="02020603050405020304" pitchFamily="18" charset="0"/>
                <a:cs typeface="Times New Roman" panose="02020603050405020304" pitchFamily="18" charset="0"/>
              </a:rPr>
              <a:t>people were killed in psychiatric hospitals in Germany and Austria, occupied Poland and the Protectorate of Bohemia and Moravia (now the Czech Republic).</a:t>
            </a: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5290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96F27D9-C053-4FD3-BEA9-0D94AEA65ED6}"/>
              </a:ext>
            </a:extLst>
          </p:cNvPr>
          <p:cNvSpPr>
            <a:spLocks noGrp="1"/>
          </p:cNvSpPr>
          <p:nvPr>
            <p:ph idx="1"/>
          </p:nvPr>
        </p:nvSpPr>
        <p:spPr>
          <a:xfrm>
            <a:off x="708110" y="756889"/>
            <a:ext cx="9790269" cy="5533534"/>
          </a:xfrm>
        </p:spPr>
        <p:txBody>
          <a:bodyPr>
            <a:norm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争议四：安乐死</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医助自杀被滥用</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如果认为生命质量的评判标准是主观的，那么，是不是在任何情况下，只要本人表达了或者强烈表达了想要结束生命的意愿，就应该尊重其选择，为其提供安乐死</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医助自杀？</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持批评态度的人担心，以患者主观感受作为生命质量评判标准，会造成“滥用”安乐死</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医助自杀。</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zh-CN" altLang="en-US" sz="2800" dirty="0">
              <a:latin typeface="+mn-ea"/>
            </a:endParaRPr>
          </a:p>
        </p:txBody>
      </p:sp>
      <p:pic>
        <p:nvPicPr>
          <p:cNvPr id="5" name="图片 4">
            <a:extLst>
              <a:ext uri="{FF2B5EF4-FFF2-40B4-BE49-F238E27FC236}">
                <a16:creationId xmlns:a16="http://schemas.microsoft.com/office/drawing/2014/main" id="{1E42E099-5CBA-44A0-8C4A-2441F6C29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82" y="3951883"/>
            <a:ext cx="4933534" cy="2623161"/>
          </a:xfrm>
          <a:prstGeom prst="rect">
            <a:avLst/>
          </a:prstGeom>
        </p:spPr>
      </p:pic>
      <p:sp>
        <p:nvSpPr>
          <p:cNvPr id="6" name="文本框 5">
            <a:extLst>
              <a:ext uri="{FF2B5EF4-FFF2-40B4-BE49-F238E27FC236}">
                <a16:creationId xmlns:a16="http://schemas.microsoft.com/office/drawing/2014/main" id="{97195567-C064-45AD-9BB0-A1BB40A5DF07}"/>
              </a:ext>
            </a:extLst>
          </p:cNvPr>
          <p:cNvSpPr txBox="1"/>
          <p:nvPr/>
        </p:nvSpPr>
        <p:spPr>
          <a:xfrm>
            <a:off x="6096000" y="5235995"/>
            <a:ext cx="2531801" cy="707886"/>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比利时医生因滥用安乐死涉嫌谋杀被判</a:t>
            </a:r>
          </a:p>
        </p:txBody>
      </p:sp>
      <p:sp>
        <p:nvSpPr>
          <p:cNvPr id="7" name="动作按钮: 视频 6">
            <a:hlinkClick r:id="" action="ppaction://noaction" highlightClick="1"/>
            <a:extLst>
              <a:ext uri="{FF2B5EF4-FFF2-40B4-BE49-F238E27FC236}">
                <a16:creationId xmlns:a16="http://schemas.microsoft.com/office/drawing/2014/main" id="{E4D5AEBB-71F3-41FD-8459-898492BC75DE}"/>
              </a:ext>
            </a:extLst>
          </p:cNvPr>
          <p:cNvSpPr/>
          <p:nvPr/>
        </p:nvSpPr>
        <p:spPr>
          <a:xfrm>
            <a:off x="8378625" y="5675145"/>
            <a:ext cx="498352" cy="181123"/>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925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C6D31A-9F07-454B-9431-2BBAD7B111F4}"/>
              </a:ext>
            </a:extLst>
          </p:cNvPr>
          <p:cNvSpPr>
            <a:spLocks noGrp="1"/>
          </p:cNvSpPr>
          <p:nvPr>
            <p:ph idx="1"/>
          </p:nvPr>
        </p:nvSpPr>
        <p:spPr>
          <a:xfrm>
            <a:off x="678731" y="688158"/>
            <a:ext cx="9964132" cy="5491980"/>
          </a:xfrm>
        </p:spPr>
        <p:txBody>
          <a:bodyPr>
            <a:normAutofit/>
          </a:bodyPr>
          <a:lstStyle/>
          <a:p>
            <a:r>
              <a:rPr lang="zh-CN" altLang="en-US" sz="2800" dirty="0">
                <a:latin typeface="楷体" panose="02010609060101010101" pitchFamily="49" charset="-122"/>
                <a:ea typeface="楷体" panose="02010609060101010101" pitchFamily="49" charset="-122"/>
              </a:rPr>
              <a:t>争议五：老年人</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残障人士的面临死亡压力</a:t>
            </a:r>
          </a:p>
        </p:txBody>
      </p:sp>
      <p:pic>
        <p:nvPicPr>
          <p:cNvPr id="4" name="图片 3">
            <a:extLst>
              <a:ext uri="{FF2B5EF4-FFF2-40B4-BE49-F238E27FC236}">
                <a16:creationId xmlns:a16="http://schemas.microsoft.com/office/drawing/2014/main" id="{5282D95E-A98D-4658-B9F9-FEF422C52820}"/>
              </a:ext>
            </a:extLst>
          </p:cNvPr>
          <p:cNvPicPr>
            <a:picLocks noChangeAspect="1"/>
          </p:cNvPicPr>
          <p:nvPr/>
        </p:nvPicPr>
        <p:blipFill rotWithShape="1">
          <a:blip r:embed="rId2">
            <a:extLst>
              <a:ext uri="{28A0092B-C50C-407E-A947-70E740481C1C}">
                <a14:useLocalDpi xmlns:a14="http://schemas.microsoft.com/office/drawing/2010/main" val="0"/>
              </a:ext>
            </a:extLst>
          </a:blip>
          <a:srcRect l="2002" t="3436" r="3649" b="3505"/>
          <a:stretch/>
        </p:blipFill>
        <p:spPr>
          <a:xfrm>
            <a:off x="8191893" y="0"/>
            <a:ext cx="4000108" cy="3084365"/>
          </a:xfrm>
          <a:prstGeom prst="rect">
            <a:avLst/>
          </a:prstGeom>
        </p:spPr>
      </p:pic>
      <p:pic>
        <p:nvPicPr>
          <p:cNvPr id="6" name="图片 5">
            <a:extLst>
              <a:ext uri="{FF2B5EF4-FFF2-40B4-BE49-F238E27FC236}">
                <a16:creationId xmlns:a16="http://schemas.microsoft.com/office/drawing/2014/main" id="{64BB803B-BFEC-4BF1-848E-1B8CD316C6A3}"/>
              </a:ext>
            </a:extLst>
          </p:cNvPr>
          <p:cNvPicPr>
            <a:picLocks noChangeAspect="1"/>
          </p:cNvPicPr>
          <p:nvPr/>
        </p:nvPicPr>
        <p:blipFill rotWithShape="1">
          <a:blip r:embed="rId3">
            <a:extLst>
              <a:ext uri="{28A0092B-C50C-407E-A947-70E740481C1C}">
                <a14:useLocalDpi xmlns:a14="http://schemas.microsoft.com/office/drawing/2010/main" val="0"/>
              </a:ext>
            </a:extLst>
          </a:blip>
          <a:srcRect l="551" b="4044"/>
          <a:stretch/>
        </p:blipFill>
        <p:spPr>
          <a:xfrm>
            <a:off x="5901179" y="3143247"/>
            <a:ext cx="6290821" cy="3714753"/>
          </a:xfrm>
          <a:prstGeom prst="rect">
            <a:avLst/>
          </a:prstGeom>
        </p:spPr>
      </p:pic>
      <p:pic>
        <p:nvPicPr>
          <p:cNvPr id="8" name="图片 7">
            <a:extLst>
              <a:ext uri="{FF2B5EF4-FFF2-40B4-BE49-F238E27FC236}">
                <a16:creationId xmlns:a16="http://schemas.microsoft.com/office/drawing/2014/main" id="{9AC281A7-B2EA-4DD9-B8E6-D3B701451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730" y="1751770"/>
            <a:ext cx="5109327" cy="5115979"/>
          </a:xfrm>
          <a:prstGeom prst="rect">
            <a:avLst/>
          </a:prstGeom>
        </p:spPr>
      </p:pic>
    </p:spTree>
    <p:extLst>
      <p:ext uri="{BB962C8B-B14F-4D97-AF65-F5344CB8AC3E}">
        <p14:creationId xmlns:p14="http://schemas.microsoft.com/office/powerpoint/2010/main" val="270438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C6D31A-9F07-454B-9431-2BBAD7B111F4}"/>
              </a:ext>
            </a:extLst>
          </p:cNvPr>
          <p:cNvSpPr>
            <a:spLocks noGrp="1"/>
          </p:cNvSpPr>
          <p:nvPr>
            <p:ph idx="1"/>
          </p:nvPr>
        </p:nvSpPr>
        <p:spPr>
          <a:xfrm>
            <a:off x="637637" y="692436"/>
            <a:ext cx="10605154" cy="5473127"/>
          </a:xfrm>
        </p:spPr>
        <p:txBody>
          <a:bodyPr>
            <a:norm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争议六：医生的职业伦理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vs </a:t>
            </a:r>
            <a:r>
              <a:rPr lang="zh-CN" altLang="en-US" sz="2800" dirty="0">
                <a:latin typeface="楷体" panose="02010609060101010101" pitchFamily="49" charset="-122"/>
                <a:ea typeface="楷体" panose="02010609060101010101" pitchFamily="49" charset="-122"/>
              </a:rPr>
              <a:t>协助死亡的角色</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一方面，批评者认为，医助自杀违背了医生共同体的职业道德；</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另一方面，批评者也担心，允许医助自杀会对医生产生负面影响。</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endParaRPr lang="en-US" altLang="zh-CN" sz="2800" dirty="0">
              <a:latin typeface="+mn-ea"/>
            </a:endParaRPr>
          </a:p>
          <a:p>
            <a:pPr algn="just">
              <a:lnSpc>
                <a:spcPct val="100000"/>
              </a:lnSpc>
              <a:spcBef>
                <a:spcPts val="600"/>
              </a:spcBef>
              <a:spcAft>
                <a:spcPts val="600"/>
              </a:spcAft>
            </a:pPr>
            <a:endParaRPr lang="en-US" altLang="zh-CN" sz="2800" dirty="0">
              <a:latin typeface="+mn-ea"/>
            </a:endParaRPr>
          </a:p>
          <a:p>
            <a:pPr algn="just">
              <a:lnSpc>
                <a:spcPct val="100000"/>
              </a:lnSpc>
              <a:spcBef>
                <a:spcPts val="600"/>
              </a:spcBef>
              <a:spcAft>
                <a:spcPts val="600"/>
              </a:spcAft>
            </a:pPr>
            <a:endParaRPr lang="en-US" altLang="zh-CN" sz="2800" dirty="0">
              <a:latin typeface="+mn-ea"/>
            </a:endParaRPr>
          </a:p>
          <a:p>
            <a:pPr algn="just">
              <a:lnSpc>
                <a:spcPct val="100000"/>
              </a:lnSpc>
              <a:spcBef>
                <a:spcPts val="600"/>
              </a:spcBef>
              <a:spcAft>
                <a:spcPts val="600"/>
              </a:spcAft>
            </a:pPr>
            <a:endParaRPr lang="en-US" altLang="zh-CN" sz="2800" dirty="0">
              <a:latin typeface="+mn-ea"/>
            </a:endParaRPr>
          </a:p>
          <a:p>
            <a:pPr algn="just">
              <a:lnSpc>
                <a:spcPct val="100000"/>
              </a:lnSpc>
              <a:spcBef>
                <a:spcPts val="600"/>
              </a:spcBef>
              <a:spcAft>
                <a:spcPts val="600"/>
              </a:spcAft>
            </a:pPr>
            <a:endParaRPr lang="en-US" altLang="zh-CN" sz="2800" dirty="0">
              <a:latin typeface="+mn-ea"/>
            </a:endParaRPr>
          </a:p>
          <a:p>
            <a:pPr algn="just">
              <a:lnSpc>
                <a:spcPct val="100000"/>
              </a:lnSpc>
              <a:spcBef>
                <a:spcPts val="600"/>
              </a:spcBef>
              <a:spcAft>
                <a:spcPts val="600"/>
              </a:spcAft>
            </a:pPr>
            <a:endParaRPr lang="zh-CN" altLang="en-US" sz="2800" dirty="0">
              <a:latin typeface="+mn-ea"/>
            </a:endParaRPr>
          </a:p>
        </p:txBody>
      </p:sp>
      <p:pic>
        <p:nvPicPr>
          <p:cNvPr id="4" name="图片 3">
            <a:extLst>
              <a:ext uri="{FF2B5EF4-FFF2-40B4-BE49-F238E27FC236}">
                <a16:creationId xmlns:a16="http://schemas.microsoft.com/office/drawing/2014/main" id="{A1DE4B78-24A0-4452-96D5-976CCD17D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398" y="2054611"/>
            <a:ext cx="5509575" cy="3094545"/>
          </a:xfrm>
          <a:prstGeom prst="rect">
            <a:avLst/>
          </a:prstGeom>
        </p:spPr>
      </p:pic>
      <p:sp>
        <p:nvSpPr>
          <p:cNvPr id="5" name="文本框 4">
            <a:extLst>
              <a:ext uri="{FF2B5EF4-FFF2-40B4-BE49-F238E27FC236}">
                <a16:creationId xmlns:a16="http://schemas.microsoft.com/office/drawing/2014/main" id="{49BBEE6E-3EC5-4BB5-A659-CA6EC029CFF0}"/>
              </a:ext>
            </a:extLst>
          </p:cNvPr>
          <p:cNvSpPr txBox="1"/>
          <p:nvPr/>
        </p:nvSpPr>
        <p:spPr>
          <a:xfrm>
            <a:off x="6958109" y="2263055"/>
            <a:ext cx="3780545" cy="2677656"/>
          </a:xfrm>
          <a:prstGeom prst="rect">
            <a:avLst/>
          </a:prstGeom>
          <a:noFill/>
        </p:spPr>
        <p:txBody>
          <a:bodyPr wrap="square" rtlCol="0">
            <a:spAutoFit/>
          </a:bodyPr>
          <a:lstStyle/>
          <a:p>
            <a:pPr algn="just"/>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希波克拉底誓言</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：“我愿尽余之能力与判断力所及，遵守为病家谋利益之信条</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我不得将危害药品给与他人，并不作此项之指导，虽然人请求亦必不与之。”</a:t>
            </a:r>
          </a:p>
        </p:txBody>
      </p:sp>
    </p:spTree>
    <p:extLst>
      <p:ext uri="{BB962C8B-B14F-4D97-AF65-F5344CB8AC3E}">
        <p14:creationId xmlns:p14="http://schemas.microsoft.com/office/powerpoint/2010/main" val="1420371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50B7DDA-9B96-4F66-A7EB-5552AA61BE7D}"/>
              </a:ext>
            </a:extLst>
          </p:cNvPr>
          <p:cNvSpPr>
            <a:spLocks noGrp="1"/>
          </p:cNvSpPr>
          <p:nvPr>
            <p:ph idx="1"/>
          </p:nvPr>
        </p:nvSpPr>
        <p:spPr>
          <a:xfrm>
            <a:off x="810705" y="612742"/>
            <a:ext cx="9832157" cy="5844618"/>
          </a:xfrm>
        </p:spPr>
        <p:txBody>
          <a:bodyPr>
            <a:norm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争议七：生命神圣性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vs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死亡自主权</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hlinkClick r:id="rId2" action="ppaction://hlinksldjump"/>
              </a:rPr>
              <a:t>问题</a:t>
            </a:r>
            <a:r>
              <a:rPr lang="zh-CN" altLang="en-US" sz="2800" dirty="0">
                <a:latin typeface="楷体" panose="02010609060101010101" pitchFamily="49" charset="-122"/>
                <a:ea typeface="楷体" panose="02010609060101010101" pitchFamily="49" charset="-122"/>
              </a:rPr>
              <a:t>：你是如何看待自杀的？一个人有选择自杀的权利吗？自杀本身是否是一件不道德的行为？或者说，人是不是不应该自杀？为什么？</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持有“自杀不道德（</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Suicide is immoral</a:t>
            </a:r>
            <a:r>
              <a:rPr lang="zh-CN" altLang="en-US" sz="2800" dirty="0">
                <a:latin typeface="楷体" panose="02010609060101010101" pitchFamily="49" charset="-122"/>
                <a:ea typeface="楷体" panose="02010609060101010101" pitchFamily="49" charset="-122"/>
              </a:rPr>
              <a:t>）”论的有：</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①基督教哲学家：生与死都不应该是由人决定的；</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②自由主义（</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Liberalism</a:t>
            </a:r>
            <a:r>
              <a:rPr lang="zh-CN" altLang="en-US" sz="2800" dirty="0">
                <a:latin typeface="楷体" panose="02010609060101010101" pitchFamily="49" charset="-122"/>
                <a:ea typeface="楷体" panose="02010609060101010101" pitchFamily="49" charset="-122"/>
              </a:rPr>
              <a:t>），如穆勒（</a:t>
            </a:r>
            <a:r>
              <a:rPr lang="zh-CN" altLang="en-US" sz="2800" i="1" dirty="0">
                <a:latin typeface="楷体" panose="02010609060101010101" pitchFamily="49" charset="-122"/>
                <a:ea typeface="楷体" panose="02010609060101010101" pitchFamily="49" charset="-122"/>
              </a:rPr>
              <a:t>有争议</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③义务论（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Deontology</a:t>
            </a:r>
            <a:r>
              <a:rPr lang="zh-CN" altLang="en-US" sz="2800" dirty="0">
                <a:latin typeface="楷体" panose="02010609060101010101" pitchFamily="49" charset="-122"/>
                <a:ea typeface="楷体" panose="02010609060101010101" pitchFamily="49" charset="-122"/>
              </a:rPr>
              <a:t>），如康德；</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支持死亡权利的有：</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①自由至上主义</a:t>
            </a:r>
            <a:r>
              <a:rPr lang="zh-CN" altLang="en-US" sz="2800" dirty="0"/>
              <a:t>（</a:t>
            </a:r>
            <a:r>
              <a:rPr lang="en-US" altLang="zh-CN" sz="2800" dirty="0"/>
              <a:t>libertarianism</a:t>
            </a:r>
            <a:r>
              <a:rPr lang="zh-CN" altLang="en-US" sz="2800" dirty="0"/>
              <a:t>）；</a:t>
            </a:r>
          </a:p>
        </p:txBody>
      </p:sp>
      <p:pic>
        <p:nvPicPr>
          <p:cNvPr id="4" name="图片 3">
            <a:extLst>
              <a:ext uri="{FF2B5EF4-FFF2-40B4-BE49-F238E27FC236}">
                <a16:creationId xmlns:a16="http://schemas.microsoft.com/office/drawing/2014/main" id="{A82DF1AE-4609-486A-BAE0-E321207A2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271" y="4520267"/>
            <a:ext cx="3230591" cy="1937093"/>
          </a:xfrm>
          <a:prstGeom prst="rect">
            <a:avLst/>
          </a:prstGeom>
        </p:spPr>
      </p:pic>
    </p:spTree>
    <p:extLst>
      <p:ext uri="{BB962C8B-B14F-4D97-AF65-F5344CB8AC3E}">
        <p14:creationId xmlns:p14="http://schemas.microsoft.com/office/powerpoint/2010/main" val="307144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anim calcmode="lin" valueType="num">
                                      <p:cBhvr>
                                        <p:cTn id="3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5331DF6-5845-4F3C-8142-06C57CE370C6}"/>
              </a:ext>
            </a:extLst>
          </p:cNvPr>
          <p:cNvSpPr txBox="1"/>
          <p:nvPr>
            <p:custDataLst>
              <p:tags r:id="rId2"/>
            </p:custDataLst>
          </p:nvPr>
        </p:nvSpPr>
        <p:spPr>
          <a:xfrm>
            <a:off x="704850" y="883575"/>
            <a:ext cx="9753600" cy="2143125"/>
          </a:xfrm>
          <a:prstGeom prst="rect">
            <a:avLst/>
          </a:prstGeom>
          <a:noFill/>
        </p:spPr>
        <p:txBody>
          <a:bodyPr vert="horz" wrap="square" rtlCol="0" anchor="ctr" anchorCtr="0">
            <a:noAutofit/>
          </a:bodyPr>
          <a:lstStyle/>
          <a:p>
            <a:pPr algn="just"/>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你是如何看待自杀的？一个人有选择自杀的权利吗？自杀本身是否是一件不道德的行为？或者说，人是不是不应该自杀？为什么？</a:t>
            </a:r>
          </a:p>
        </p:txBody>
      </p:sp>
      <p:sp>
        <p:nvSpPr>
          <p:cNvPr id="7" name="矩形: 圆角 6">
            <a:extLst>
              <a:ext uri="{FF2B5EF4-FFF2-40B4-BE49-F238E27FC236}">
                <a16:creationId xmlns:a16="http://schemas.microsoft.com/office/drawing/2014/main" id="{4E4D9382-DF4A-4723-8D95-EDADFEBFECD4}"/>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8669513C-9A2C-47F6-882E-94756FB993FC}"/>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4903A878-CBF6-4645-90C3-24E5BE5E194E}"/>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53048DA1-C911-4788-A767-DDFD795C1D40}"/>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CD1EA33C-0159-4995-A236-84FF374D205C}"/>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4358A67D-C6AF-4C0B-88F0-BBBEECC6286E}"/>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8E90C8AB-479C-4502-8F3B-E37EB8E21F42}"/>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CE6C2EE7-2D67-4B4A-88EA-E9F102FA2B3D}"/>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302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43A05-5611-4B4B-A7E7-9A506438EC0D}"/>
              </a:ext>
            </a:extLst>
          </p:cNvPr>
          <p:cNvSpPr>
            <a:spLocks noGrp="1"/>
          </p:cNvSpPr>
          <p:nvPr>
            <p:ph type="title"/>
          </p:nvPr>
        </p:nvSpPr>
        <p:spPr>
          <a:xfrm>
            <a:off x="469051" y="535948"/>
            <a:ext cx="9692640" cy="654374"/>
          </a:xfrm>
        </p:spPr>
        <p:txBody>
          <a:bodyPr>
            <a:normAutofit/>
          </a:bodyPr>
          <a:lstStyle/>
          <a:p>
            <a:pPr marL="182880" lvl="0" indent="-182880">
              <a:lnSpc>
                <a:spcPct val="95000"/>
              </a:lnSpc>
              <a:spcBef>
                <a:spcPts val="1400"/>
              </a:spcBef>
              <a:spcAft>
                <a:spcPts val="200"/>
              </a:spcAft>
            </a:pPr>
            <a:r>
              <a:rPr lang="zh-CN" altLang="en-US" sz="2800" spc="10" dirty="0">
                <a:solidFill>
                  <a:srgbClr val="000000"/>
                </a:solidFill>
                <a:latin typeface="楷体" panose="02010609060101010101" pitchFamily="49" charset="-122"/>
                <a:ea typeface="楷体" panose="02010609060101010101" pitchFamily="49" charset="-122"/>
                <a:cs typeface="+mn-cs"/>
              </a:rPr>
              <a:t>第一节 安乐死的定义和分类</a:t>
            </a:r>
            <a:endParaRPr lang="zh-CN" altLang="en-US"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3ED6F5BC-A0F4-4325-BA72-54C6EF17C984}"/>
              </a:ext>
            </a:extLst>
          </p:cNvPr>
          <p:cNvSpPr>
            <a:spLocks noGrp="1"/>
          </p:cNvSpPr>
          <p:nvPr>
            <p:ph idx="1"/>
          </p:nvPr>
        </p:nvSpPr>
        <p:spPr>
          <a:xfrm>
            <a:off x="469051" y="1669002"/>
            <a:ext cx="10326196" cy="5015884"/>
          </a:xfrm>
        </p:spPr>
        <p:txBody>
          <a:bodyPr>
            <a:norm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问题一：单从字面上看，你是怎么理解安乐死的？以及安乐死和医助自杀的关系？</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en-US" altLang="zh-CN" sz="2800" dirty="0">
                <a:latin typeface="Times New Roman" panose="02020603050405020304" pitchFamily="18" charset="0"/>
                <a:cs typeface="Times New Roman" panose="02020603050405020304" pitchFamily="18" charset="0"/>
              </a:rPr>
              <a:t>Euthanasia is the act of </a:t>
            </a:r>
            <a:r>
              <a:rPr lang="en-US" altLang="zh-CN" sz="2800" dirty="0">
                <a:solidFill>
                  <a:srgbClr val="FF0000"/>
                </a:solidFill>
                <a:latin typeface="Times New Roman" panose="02020603050405020304" pitchFamily="18" charset="0"/>
                <a:cs typeface="Times New Roman" panose="02020603050405020304" pitchFamily="18" charset="0"/>
              </a:rPr>
              <a:t>intentionally</a:t>
            </a:r>
            <a:r>
              <a:rPr lang="en-US" altLang="zh-CN" sz="2800" dirty="0">
                <a:latin typeface="Times New Roman" panose="02020603050405020304" pitchFamily="18" charset="0"/>
                <a:cs typeface="Times New Roman" panose="02020603050405020304" pitchFamily="18" charset="0"/>
              </a:rPr>
              <a:t> ending a life to </a:t>
            </a:r>
            <a:r>
              <a:rPr lang="en-US" altLang="zh-CN" sz="2800" dirty="0">
                <a:solidFill>
                  <a:srgbClr val="FF0000"/>
                </a:solidFill>
                <a:latin typeface="Times New Roman" panose="02020603050405020304" pitchFamily="18" charset="0"/>
                <a:cs typeface="Times New Roman" panose="02020603050405020304" pitchFamily="18" charset="0"/>
              </a:rPr>
              <a:t>relieve suffering</a:t>
            </a:r>
            <a:r>
              <a:rPr lang="en-US" altLang="zh-CN" sz="2800" dirty="0">
                <a:latin typeface="Times New Roman" panose="02020603050405020304" pitchFamily="18" charset="0"/>
                <a:cs typeface="Times New Roman" panose="02020603050405020304" pitchFamily="18" charset="0"/>
              </a:rPr>
              <a:t>.</a:t>
            </a:r>
          </a:p>
        </p:txBody>
      </p:sp>
      <p:sp>
        <p:nvSpPr>
          <p:cNvPr id="4" name="文本框 3">
            <a:extLst>
              <a:ext uri="{FF2B5EF4-FFF2-40B4-BE49-F238E27FC236}">
                <a16:creationId xmlns:a16="http://schemas.microsoft.com/office/drawing/2014/main" id="{08E3CC55-9F48-43A0-9987-3CF4511507D9}"/>
              </a:ext>
            </a:extLst>
          </p:cNvPr>
          <p:cNvSpPr txBox="1"/>
          <p:nvPr/>
        </p:nvSpPr>
        <p:spPr>
          <a:xfrm>
            <a:off x="4003307" y="2103779"/>
            <a:ext cx="91440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B0F0"/>
                </a:solidFill>
                <a:effectLst/>
                <a:uLnTx/>
                <a:uFillTx/>
                <a:latin typeface="楷体" panose="02010609060101010101" pitchFamily="49" charset="-122"/>
                <a:ea typeface="楷体" panose="02010609060101010101" pitchFamily="49" charset="-122"/>
                <a:cs typeface="+mn-cs"/>
                <a:hlinkClick r:id="rId2" action="ppaction://hlinksldjump"/>
              </a:rPr>
              <a:t>问答</a:t>
            </a:r>
            <a:endParaRPr kumimoji="0" lang="zh-CN" altLang="en-US" sz="2800" b="0" i="0" u="none" strike="noStrike" kern="1200" cap="none" spc="0" normalizeH="0" baseline="0" noProof="0" dirty="0">
              <a:ln>
                <a:noFill/>
              </a:ln>
              <a:solidFill>
                <a:srgbClr val="00B0F0"/>
              </a:solidFill>
              <a:effectLst/>
              <a:uLnTx/>
              <a:uFillTx/>
              <a:latin typeface="楷体" panose="02010609060101010101" pitchFamily="49" charset="-122"/>
              <a:ea typeface="楷体" panose="02010609060101010101" pitchFamily="49" charset="-122"/>
              <a:cs typeface="+mn-cs"/>
            </a:endParaRPr>
          </a:p>
        </p:txBody>
      </p:sp>
      <p:pic>
        <p:nvPicPr>
          <p:cNvPr id="5" name="图片 4">
            <a:extLst>
              <a:ext uri="{FF2B5EF4-FFF2-40B4-BE49-F238E27FC236}">
                <a16:creationId xmlns:a16="http://schemas.microsoft.com/office/drawing/2014/main" id="{B91935D2-0437-D7E5-59C0-6DF0A7815B3E}"/>
              </a:ext>
            </a:extLst>
          </p:cNvPr>
          <p:cNvPicPr>
            <a:picLocks noChangeAspect="1"/>
          </p:cNvPicPr>
          <p:nvPr/>
        </p:nvPicPr>
        <p:blipFill>
          <a:blip r:embed="rId3"/>
          <a:stretch>
            <a:fillRect/>
          </a:stretch>
        </p:blipFill>
        <p:spPr>
          <a:xfrm>
            <a:off x="852237" y="3584359"/>
            <a:ext cx="4518736" cy="2541789"/>
          </a:xfrm>
          <a:prstGeom prst="rect">
            <a:avLst/>
          </a:prstGeom>
        </p:spPr>
      </p:pic>
      <p:pic>
        <p:nvPicPr>
          <p:cNvPr id="7" name="图片 6">
            <a:extLst>
              <a:ext uri="{FF2B5EF4-FFF2-40B4-BE49-F238E27FC236}">
                <a16:creationId xmlns:a16="http://schemas.microsoft.com/office/drawing/2014/main" id="{981F1DA3-FC3F-CFAB-67AB-F2552423B1EA}"/>
              </a:ext>
            </a:extLst>
          </p:cNvPr>
          <p:cNvPicPr>
            <a:picLocks noChangeAspect="1"/>
          </p:cNvPicPr>
          <p:nvPr/>
        </p:nvPicPr>
        <p:blipFill>
          <a:blip r:embed="rId4"/>
          <a:stretch>
            <a:fillRect/>
          </a:stretch>
        </p:blipFill>
        <p:spPr>
          <a:xfrm>
            <a:off x="5754159" y="3584359"/>
            <a:ext cx="4407533" cy="2540897"/>
          </a:xfrm>
          <a:prstGeom prst="rect">
            <a:avLst/>
          </a:prstGeom>
        </p:spPr>
      </p:pic>
    </p:spTree>
    <p:extLst>
      <p:ext uri="{BB962C8B-B14F-4D97-AF65-F5344CB8AC3E}">
        <p14:creationId xmlns:p14="http://schemas.microsoft.com/office/powerpoint/2010/main" val="236527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DAB5D-09C4-47FF-984E-14F08F31E148}"/>
              </a:ext>
            </a:extLst>
          </p:cNvPr>
          <p:cNvSpPr>
            <a:spLocks noGrp="1"/>
          </p:cNvSpPr>
          <p:nvPr>
            <p:ph type="title"/>
          </p:nvPr>
        </p:nvSpPr>
        <p:spPr>
          <a:xfrm>
            <a:off x="739682" y="470550"/>
            <a:ext cx="9870430" cy="631596"/>
          </a:xfrm>
        </p:spPr>
        <p:txBody>
          <a:bodyPr>
            <a:normAutofit/>
          </a:bodyPr>
          <a:lstStyle/>
          <a:p>
            <a:r>
              <a:rPr lang="zh-CN" altLang="en-US" sz="2800" dirty="0">
                <a:latin typeface="楷体" panose="02010609060101010101" pitchFamily="49" charset="-122"/>
                <a:ea typeface="楷体" panose="02010609060101010101" pitchFamily="49" charset="-122"/>
              </a:rPr>
              <a:t>第四节 临终关怀（安宁疗护）</a:t>
            </a:r>
          </a:p>
        </p:txBody>
      </p:sp>
      <p:sp>
        <p:nvSpPr>
          <p:cNvPr id="3" name="内容占位符 2">
            <a:extLst>
              <a:ext uri="{FF2B5EF4-FFF2-40B4-BE49-F238E27FC236}">
                <a16:creationId xmlns:a16="http://schemas.microsoft.com/office/drawing/2014/main" id="{1BB4F537-5D94-44C5-ABCE-C24FBD82D5FA}"/>
              </a:ext>
            </a:extLst>
          </p:cNvPr>
          <p:cNvSpPr>
            <a:spLocks noGrp="1"/>
          </p:cNvSpPr>
          <p:nvPr>
            <p:ph idx="1"/>
          </p:nvPr>
        </p:nvSpPr>
        <p:spPr>
          <a:xfrm>
            <a:off x="739682" y="1544716"/>
            <a:ext cx="9870429" cy="4918228"/>
          </a:xfrm>
        </p:spPr>
        <p:txBody>
          <a:bodyPr>
            <a:no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定义：临终关怀（</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Hospice Care</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）并非是一种治愈疗法，而是一种专注于在患者在将要逝世前的几个星期甚至几个月的时间内，减轻其疾病的症状、延缓疾病发展的医疗护理。</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defRPr/>
            </a:pP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临终关怀对象：①重病人及其家属；②老年人；③动物；</a:t>
            </a:r>
            <a:endPar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A3AB890E-AF48-427F-928F-6D5251BF67FD}"/>
              </a:ext>
            </a:extLst>
          </p:cNvPr>
          <p:cNvSpPr txBox="1"/>
          <p:nvPr/>
        </p:nvSpPr>
        <p:spPr>
          <a:xfrm>
            <a:off x="10306973" y="5097764"/>
            <a:ext cx="1818273" cy="400110"/>
          </a:xfrm>
          <a:prstGeom prst="rect">
            <a:avLst/>
          </a:prstGeom>
          <a:solidFill>
            <a:srgbClr val="FFFF00"/>
          </a:solidFill>
        </p:spPr>
        <p:txBody>
          <a:bodyPr wrap="square" rtlCol="0">
            <a:spAutoFit/>
          </a:bodyPr>
          <a:lstStyle/>
          <a:p>
            <a:r>
              <a:rPr lang="en-US" altLang="zh-CN" sz="1000" dirty="0">
                <a:solidFill>
                  <a:srgbClr val="00B0F0"/>
                </a:solidFill>
                <a:latin typeface="Times New Roman" panose="02020603050405020304" pitchFamily="18" charset="0"/>
                <a:cs typeface="Times New Roman" panose="02020603050405020304" pitchFamily="18" charset="0"/>
                <a:hlinkClick r:id="rId2"/>
              </a:rPr>
              <a:t>https://m.163.com/v/video/VQ3E0DFMM.html</a:t>
            </a:r>
            <a:r>
              <a:rPr lang="en-US" altLang="zh-CN" sz="1000" dirty="0">
                <a:solidFill>
                  <a:srgbClr val="00B0F0"/>
                </a:solidFill>
                <a:latin typeface="Times New Roman" panose="02020603050405020304" pitchFamily="18" charset="0"/>
                <a:cs typeface="Times New Roman" panose="02020603050405020304" pitchFamily="18" charset="0"/>
              </a:rPr>
              <a:t> 0:40/11.22</a:t>
            </a:r>
            <a:endParaRPr lang="zh-CN" altLang="en-US" sz="1000" dirty="0">
              <a:solidFill>
                <a:srgbClr val="00B0F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656EE214-E987-78FC-73EF-B8E07557D066}"/>
              </a:ext>
            </a:extLst>
          </p:cNvPr>
          <p:cNvPicPr>
            <a:picLocks noChangeAspect="1"/>
          </p:cNvPicPr>
          <p:nvPr/>
        </p:nvPicPr>
        <p:blipFill>
          <a:blip r:embed="rId3"/>
          <a:stretch>
            <a:fillRect/>
          </a:stretch>
        </p:blipFill>
        <p:spPr>
          <a:xfrm>
            <a:off x="1080299" y="3871033"/>
            <a:ext cx="4361710" cy="2453462"/>
          </a:xfrm>
          <a:prstGeom prst="rect">
            <a:avLst/>
          </a:prstGeom>
        </p:spPr>
      </p:pic>
      <p:pic>
        <p:nvPicPr>
          <p:cNvPr id="7" name="图片 6">
            <a:extLst>
              <a:ext uri="{FF2B5EF4-FFF2-40B4-BE49-F238E27FC236}">
                <a16:creationId xmlns:a16="http://schemas.microsoft.com/office/drawing/2014/main" id="{1CEA0701-D711-13E3-4C8C-FBB802BB5FCF}"/>
              </a:ext>
            </a:extLst>
          </p:cNvPr>
          <p:cNvPicPr>
            <a:picLocks noChangeAspect="1"/>
          </p:cNvPicPr>
          <p:nvPr/>
        </p:nvPicPr>
        <p:blipFill>
          <a:blip r:embed="rId4"/>
          <a:stretch>
            <a:fillRect/>
          </a:stretch>
        </p:blipFill>
        <p:spPr>
          <a:xfrm>
            <a:off x="5845204" y="3871033"/>
            <a:ext cx="4361711" cy="2453462"/>
          </a:xfrm>
          <a:prstGeom prst="rect">
            <a:avLst/>
          </a:prstGeom>
        </p:spPr>
      </p:pic>
    </p:spTree>
    <p:extLst>
      <p:ext uri="{BB962C8B-B14F-4D97-AF65-F5344CB8AC3E}">
        <p14:creationId xmlns:p14="http://schemas.microsoft.com/office/powerpoint/2010/main" val="2739190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BB4F537-5D94-44C5-ABCE-C24FBD82D5FA}"/>
              </a:ext>
            </a:extLst>
          </p:cNvPr>
          <p:cNvSpPr>
            <a:spLocks noGrp="1"/>
          </p:cNvSpPr>
          <p:nvPr>
            <p:ph idx="1"/>
          </p:nvPr>
        </p:nvSpPr>
        <p:spPr>
          <a:xfrm>
            <a:off x="739683" y="825624"/>
            <a:ext cx="6202655" cy="5637320"/>
          </a:xfrm>
        </p:spPr>
        <p:txBody>
          <a:bodyPr>
            <a:noAutofit/>
          </a:bodyPr>
          <a:lstStyle/>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关怀内容</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1</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身关怀：透过医护人员及家属之照顾减轻病痛，再配合天然健康饮食提升身体能量；</a:t>
            </a:r>
            <a:endPar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心关怀：透过理念之建立减轻恐惧、不安、焦虑、埋怨、牵挂等心理，令其安心、宽心、并对未来世界（指死后）充满希望及信心；</a:t>
            </a:r>
            <a:endPar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灵性关怀（佛教认为是道业关怀）：回顾人生寻求生命意义或多半透过宗教学及方式建立生命价值观，如永生、升天堂、往西方极乐世界等。</a:t>
            </a:r>
          </a:p>
        </p:txBody>
      </p:sp>
      <p:pic>
        <p:nvPicPr>
          <p:cNvPr id="2" name="图片 1">
            <a:extLst>
              <a:ext uri="{FF2B5EF4-FFF2-40B4-BE49-F238E27FC236}">
                <a16:creationId xmlns:a16="http://schemas.microsoft.com/office/drawing/2014/main" id="{8264F0DD-766C-3BEC-AF59-142B72211DED}"/>
              </a:ext>
            </a:extLst>
          </p:cNvPr>
          <p:cNvPicPr>
            <a:picLocks noChangeAspect="1"/>
          </p:cNvPicPr>
          <p:nvPr/>
        </p:nvPicPr>
        <p:blipFill>
          <a:blip r:embed="rId2"/>
          <a:stretch>
            <a:fillRect/>
          </a:stretch>
        </p:blipFill>
        <p:spPr>
          <a:xfrm>
            <a:off x="7395746" y="932156"/>
            <a:ext cx="3696700" cy="1935331"/>
          </a:xfrm>
          <a:prstGeom prst="rect">
            <a:avLst/>
          </a:prstGeom>
        </p:spPr>
      </p:pic>
      <p:pic>
        <p:nvPicPr>
          <p:cNvPr id="4" name="图片 3">
            <a:extLst>
              <a:ext uri="{FF2B5EF4-FFF2-40B4-BE49-F238E27FC236}">
                <a16:creationId xmlns:a16="http://schemas.microsoft.com/office/drawing/2014/main" id="{4F10745E-2031-E7B4-1AC5-5BCBEA0CCB07}"/>
              </a:ext>
            </a:extLst>
          </p:cNvPr>
          <p:cNvPicPr>
            <a:picLocks noChangeAspect="1"/>
          </p:cNvPicPr>
          <p:nvPr/>
        </p:nvPicPr>
        <p:blipFill rotWithShape="1">
          <a:blip r:embed="rId3"/>
          <a:srcRect t="8416"/>
          <a:stretch/>
        </p:blipFill>
        <p:spPr>
          <a:xfrm>
            <a:off x="7395746" y="3508899"/>
            <a:ext cx="3696700" cy="2192166"/>
          </a:xfrm>
          <a:prstGeom prst="rect">
            <a:avLst/>
          </a:prstGeom>
        </p:spPr>
      </p:pic>
    </p:spTree>
    <p:extLst>
      <p:ext uri="{BB962C8B-B14F-4D97-AF65-F5344CB8AC3E}">
        <p14:creationId xmlns:p14="http://schemas.microsoft.com/office/powerpoint/2010/main" val="1661453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408FC10-CE72-40FA-BA8F-CE5109191B0C}"/>
              </a:ext>
            </a:extLst>
          </p:cNvPr>
          <p:cNvSpPr>
            <a:spLocks noGrp="1"/>
          </p:cNvSpPr>
          <p:nvPr>
            <p:ph idx="1"/>
          </p:nvPr>
        </p:nvSpPr>
        <p:spPr>
          <a:xfrm>
            <a:off x="479210" y="780722"/>
            <a:ext cx="5504340" cy="646331"/>
          </a:xfrm>
          <a:solidFill>
            <a:srgbClr val="FFFF00"/>
          </a:solidFill>
        </p:spPr>
        <p:txBody>
          <a:bodyPr>
            <a:normAutofit/>
          </a:bodyPr>
          <a:lstStyle/>
          <a:p>
            <a:pPr marL="0" indent="0" algn="just">
              <a:lnSpc>
                <a:spcPct val="100000"/>
              </a:lnSpc>
              <a:spcBef>
                <a:spcPts val="600"/>
              </a:spcBef>
              <a:spcAft>
                <a:spcPts val="600"/>
              </a:spcAft>
              <a:buNone/>
            </a:pPr>
            <a:r>
              <a:rPr lang="en-US" altLang="zh-CN" sz="2800" dirty="0">
                <a:solidFill>
                  <a:srgbClr val="7030A0"/>
                </a:solidFill>
                <a:latin typeface="华文新魏" panose="02010800040101010101" pitchFamily="2" charset="-122"/>
                <a:ea typeface="华文新魏" panose="02010800040101010101" pitchFamily="2" charset="-122"/>
                <a:cs typeface="Times New Roman" panose="02020603050405020304" pitchFamily="18" charset="0"/>
              </a:rPr>
              <a:t>4.</a:t>
            </a:r>
            <a:r>
              <a:rPr lang="zh-CN" altLang="en-US" sz="2800" dirty="0">
                <a:solidFill>
                  <a:srgbClr val="7030A0"/>
                </a:solidFill>
                <a:latin typeface="华文新魏" panose="02010800040101010101" pitchFamily="2" charset="-122"/>
                <a:ea typeface="华文新魏" panose="02010800040101010101" pitchFamily="2" charset="-122"/>
                <a:cs typeface="Times New Roman" panose="02020603050405020304" pitchFamily="18" charset="0"/>
              </a:rPr>
              <a:t>我国（大陆）安宁疗护发展沿革</a:t>
            </a:r>
            <a:endParaRPr lang="en-US" altLang="zh-CN" sz="2800" dirty="0">
              <a:solidFill>
                <a:srgbClr val="7030A0"/>
              </a:solidFill>
              <a:latin typeface="华文新魏" panose="02010800040101010101" pitchFamily="2" charset="-122"/>
              <a:ea typeface="华文新魏" panose="02010800040101010101" pitchFamily="2" charset="-122"/>
              <a:cs typeface="Times New Roman" panose="02020603050405020304" pitchFamily="18" charset="0"/>
            </a:endParaRPr>
          </a:p>
          <a:p>
            <a:endParaRPr lang="en-US" altLang="zh-CN" sz="2800" dirty="0"/>
          </a:p>
        </p:txBody>
      </p:sp>
      <p:sp>
        <p:nvSpPr>
          <p:cNvPr id="5" name="箭头: V 形 4">
            <a:extLst>
              <a:ext uri="{FF2B5EF4-FFF2-40B4-BE49-F238E27FC236}">
                <a16:creationId xmlns:a16="http://schemas.microsoft.com/office/drawing/2014/main" id="{E7E0B458-BAA3-CA59-9470-0F0B609A7373}"/>
              </a:ext>
            </a:extLst>
          </p:cNvPr>
          <p:cNvSpPr/>
          <p:nvPr/>
        </p:nvSpPr>
        <p:spPr>
          <a:xfrm>
            <a:off x="782479" y="3938793"/>
            <a:ext cx="1142932" cy="443883"/>
          </a:xfrm>
          <a:prstGeom prst="chevron">
            <a:avLst>
              <a:gd name="adj" fmla="val 55883"/>
            </a:avLst>
          </a:prstGeom>
          <a:solidFill>
            <a:srgbClr val="F08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latin typeface="Times New Roman" panose="02020603050405020304" pitchFamily="18" charset="0"/>
                <a:cs typeface="Times New Roman" panose="02020603050405020304" pitchFamily="18" charset="0"/>
              </a:rPr>
              <a:t>1988</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8" name="箭头: V 形 7">
            <a:extLst>
              <a:ext uri="{FF2B5EF4-FFF2-40B4-BE49-F238E27FC236}">
                <a16:creationId xmlns:a16="http://schemas.microsoft.com/office/drawing/2014/main" id="{6A33F3B3-404D-6A4E-F7AF-D9C1FC3DF51F}"/>
              </a:ext>
            </a:extLst>
          </p:cNvPr>
          <p:cNvSpPr/>
          <p:nvPr/>
        </p:nvSpPr>
        <p:spPr>
          <a:xfrm>
            <a:off x="4321415" y="3938793"/>
            <a:ext cx="1142932" cy="443883"/>
          </a:xfrm>
          <a:prstGeom prst="chevron">
            <a:avLst>
              <a:gd name="adj" fmla="val 5588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latin typeface="Times New Roman" panose="02020603050405020304" pitchFamily="18" charset="0"/>
                <a:cs typeface="Times New Roman" panose="02020603050405020304" pitchFamily="18" charset="0"/>
              </a:rPr>
              <a:t>2006</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9" name="箭头: V 形 8">
            <a:extLst>
              <a:ext uri="{FF2B5EF4-FFF2-40B4-BE49-F238E27FC236}">
                <a16:creationId xmlns:a16="http://schemas.microsoft.com/office/drawing/2014/main" id="{593F7380-95F5-D1A9-CAF1-FCE257050E91}"/>
              </a:ext>
            </a:extLst>
          </p:cNvPr>
          <p:cNvSpPr/>
          <p:nvPr/>
        </p:nvSpPr>
        <p:spPr>
          <a:xfrm>
            <a:off x="6090883" y="3938793"/>
            <a:ext cx="1142932" cy="443883"/>
          </a:xfrm>
          <a:prstGeom prst="chevron">
            <a:avLst>
              <a:gd name="adj" fmla="val 55883"/>
            </a:avLst>
          </a:prstGeom>
          <a:solidFill>
            <a:srgbClr val="DFC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latin typeface="Times New Roman" panose="02020603050405020304" pitchFamily="18" charset="0"/>
                <a:cs typeface="Times New Roman" panose="02020603050405020304" pitchFamily="18" charset="0"/>
              </a:rPr>
              <a:t>2015</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10" name="箭头: V 形 9">
            <a:extLst>
              <a:ext uri="{FF2B5EF4-FFF2-40B4-BE49-F238E27FC236}">
                <a16:creationId xmlns:a16="http://schemas.microsoft.com/office/drawing/2014/main" id="{385C0CED-D0EA-3FD7-D9FE-EE6D113E01DB}"/>
              </a:ext>
            </a:extLst>
          </p:cNvPr>
          <p:cNvSpPr/>
          <p:nvPr/>
        </p:nvSpPr>
        <p:spPr>
          <a:xfrm>
            <a:off x="7860351" y="3938793"/>
            <a:ext cx="1142932" cy="443883"/>
          </a:xfrm>
          <a:prstGeom prst="chevron">
            <a:avLst>
              <a:gd name="adj" fmla="val 5588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latin typeface="Times New Roman" panose="02020603050405020304" pitchFamily="18" charset="0"/>
                <a:cs typeface="Times New Roman" panose="02020603050405020304" pitchFamily="18" charset="0"/>
              </a:rPr>
              <a:t>2017</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11" name="箭头: V 形 10">
            <a:extLst>
              <a:ext uri="{FF2B5EF4-FFF2-40B4-BE49-F238E27FC236}">
                <a16:creationId xmlns:a16="http://schemas.microsoft.com/office/drawing/2014/main" id="{52C33475-F992-3D66-2525-86F693426EE6}"/>
              </a:ext>
            </a:extLst>
          </p:cNvPr>
          <p:cNvSpPr/>
          <p:nvPr/>
        </p:nvSpPr>
        <p:spPr>
          <a:xfrm>
            <a:off x="9629819" y="3938793"/>
            <a:ext cx="1142932" cy="443883"/>
          </a:xfrm>
          <a:prstGeom prst="chevron">
            <a:avLst>
              <a:gd name="adj" fmla="val 55883"/>
            </a:avLst>
          </a:prstGeom>
          <a:solidFill>
            <a:srgbClr val="995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latin typeface="Times New Roman" panose="02020603050405020304" pitchFamily="18" charset="0"/>
                <a:cs typeface="Times New Roman" panose="02020603050405020304" pitchFamily="18" charset="0"/>
              </a:rPr>
              <a:t>2019</a:t>
            </a:r>
            <a:endParaRPr lang="zh-CN" altLang="en-US" dirty="0">
              <a:solidFill>
                <a:srgbClr val="FFFFFF"/>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873ABD32-F67D-F72B-9E37-13FCE27878CF}"/>
              </a:ext>
            </a:extLst>
          </p:cNvPr>
          <p:cNvCxnSpPr>
            <a:cxnSpLocks/>
          </p:cNvCxnSpPr>
          <p:nvPr/>
        </p:nvCxnSpPr>
        <p:spPr>
          <a:xfrm>
            <a:off x="1348256" y="3553941"/>
            <a:ext cx="0" cy="384852"/>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文本框 16">
            <a:extLst>
              <a:ext uri="{FF2B5EF4-FFF2-40B4-BE49-F238E27FC236}">
                <a16:creationId xmlns:a16="http://schemas.microsoft.com/office/drawing/2014/main" id="{F0CE2288-7809-84FF-5519-503C41A73EDF}"/>
              </a:ext>
            </a:extLst>
          </p:cNvPr>
          <p:cNvSpPr txBox="1"/>
          <p:nvPr/>
        </p:nvSpPr>
        <p:spPr>
          <a:xfrm>
            <a:off x="311949" y="2241907"/>
            <a:ext cx="3240703" cy="1200329"/>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天津医学院 （现天津医科大学） 临终关怀研究中心的成立：</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首家安宁疗护专门研究机构</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首家家临终关怀病房</a:t>
            </a:r>
          </a:p>
        </p:txBody>
      </p:sp>
      <p:sp>
        <p:nvSpPr>
          <p:cNvPr id="20" name="箭头: V 形 19">
            <a:extLst>
              <a:ext uri="{FF2B5EF4-FFF2-40B4-BE49-F238E27FC236}">
                <a16:creationId xmlns:a16="http://schemas.microsoft.com/office/drawing/2014/main" id="{A9EB966D-80A5-8A51-735C-CC593F398C7E}"/>
              </a:ext>
            </a:extLst>
          </p:cNvPr>
          <p:cNvSpPr/>
          <p:nvPr/>
        </p:nvSpPr>
        <p:spPr>
          <a:xfrm>
            <a:off x="2551947" y="3938793"/>
            <a:ext cx="1142932" cy="443883"/>
          </a:xfrm>
          <a:prstGeom prst="chevron">
            <a:avLst>
              <a:gd name="adj" fmla="val 5588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latin typeface="Times New Roman" panose="02020603050405020304" pitchFamily="18" charset="0"/>
                <a:cs typeface="Times New Roman" panose="02020603050405020304" pitchFamily="18" charset="0"/>
              </a:rPr>
              <a:t>1998</a:t>
            </a: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6DCAFFA-44F9-7372-4720-A3C690CF0A1E}"/>
              </a:ext>
            </a:extLst>
          </p:cNvPr>
          <p:cNvSpPr txBox="1"/>
          <p:nvPr/>
        </p:nvSpPr>
        <p:spPr>
          <a:xfrm>
            <a:off x="1980744" y="4824114"/>
            <a:ext cx="2762728" cy="923330"/>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李嘉诚基金会捐助</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首家宁养院成立于汕头大学医学院第一附属医院</a:t>
            </a:r>
          </a:p>
        </p:txBody>
      </p:sp>
      <p:sp>
        <p:nvSpPr>
          <p:cNvPr id="23" name="文本框 22">
            <a:extLst>
              <a:ext uri="{FF2B5EF4-FFF2-40B4-BE49-F238E27FC236}">
                <a16:creationId xmlns:a16="http://schemas.microsoft.com/office/drawing/2014/main" id="{F61D7B1C-AD09-DA55-256D-1053FEAC46F1}"/>
              </a:ext>
            </a:extLst>
          </p:cNvPr>
          <p:cNvSpPr txBox="1"/>
          <p:nvPr/>
        </p:nvSpPr>
        <p:spPr>
          <a:xfrm>
            <a:off x="3552652" y="2795905"/>
            <a:ext cx="2762729" cy="646331"/>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中国生命关怀协会成立</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首个全国性行业管理社团</a:t>
            </a:r>
          </a:p>
        </p:txBody>
      </p:sp>
      <p:sp>
        <p:nvSpPr>
          <p:cNvPr id="24" name="文本框 23">
            <a:extLst>
              <a:ext uri="{FF2B5EF4-FFF2-40B4-BE49-F238E27FC236}">
                <a16:creationId xmlns:a16="http://schemas.microsoft.com/office/drawing/2014/main" id="{566F8E99-4F3C-7AE2-FEE3-8164CAFD09DE}"/>
              </a:ext>
            </a:extLst>
          </p:cNvPr>
          <p:cNvSpPr txBox="1"/>
          <p:nvPr/>
        </p:nvSpPr>
        <p:spPr>
          <a:xfrm>
            <a:off x="5372666" y="4824114"/>
            <a:ext cx="2579366" cy="1200329"/>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中国生命关怀协会人文护理分会成立</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中国老年保健医学研究会缓和医疗分会成立</a:t>
            </a:r>
          </a:p>
        </p:txBody>
      </p:sp>
      <p:sp>
        <p:nvSpPr>
          <p:cNvPr id="25" name="文本框 24">
            <a:extLst>
              <a:ext uri="{FF2B5EF4-FFF2-40B4-BE49-F238E27FC236}">
                <a16:creationId xmlns:a16="http://schemas.microsoft.com/office/drawing/2014/main" id="{A6F149BA-F1E1-3E12-1AFD-998ABCB66292}"/>
              </a:ext>
            </a:extLst>
          </p:cNvPr>
          <p:cNvSpPr txBox="1"/>
          <p:nvPr/>
        </p:nvSpPr>
        <p:spPr>
          <a:xfrm>
            <a:off x="6782374" y="1103887"/>
            <a:ext cx="3489083" cy="1200329"/>
          </a:xfrm>
          <a:prstGeom prst="rect">
            <a:avLst/>
          </a:prstGeom>
          <a:noFill/>
        </p:spPr>
        <p:txBody>
          <a:bodyPr wrap="square" rtlCol="0">
            <a:spAutoFit/>
          </a:bodyPr>
          <a:lstStyle/>
          <a:p>
            <a:pPr algn="just"/>
            <a:r>
              <a:rPr lang="zh-CN" altLang="en-US" b="1" dirty="0">
                <a:latin typeface="微软雅黑" panose="020B0503020204020204" pitchFamily="34" charset="-122"/>
                <a:ea typeface="微软雅黑" panose="020B0503020204020204" pitchFamily="34" charset="-122"/>
              </a:rPr>
              <a:t>国家卫计委发布</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安宁疗护中心基本标准（试行）</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安宁疗护中心管理规范（试行</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安宁疗护实践指南（试行）</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C535B231-0958-DE73-8225-E9A09CB91CA7}"/>
              </a:ext>
            </a:extLst>
          </p:cNvPr>
          <p:cNvSpPr txBox="1"/>
          <p:nvPr/>
        </p:nvSpPr>
        <p:spPr>
          <a:xfrm>
            <a:off x="6782378" y="2800773"/>
            <a:ext cx="3418907" cy="646331"/>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安宁疗护首批试点单位（城市</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医院），</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城市为首批试点单位</a:t>
            </a:r>
          </a:p>
        </p:txBody>
      </p:sp>
      <p:cxnSp>
        <p:nvCxnSpPr>
          <p:cNvPr id="30" name="直接连接符 29">
            <a:extLst>
              <a:ext uri="{FF2B5EF4-FFF2-40B4-BE49-F238E27FC236}">
                <a16:creationId xmlns:a16="http://schemas.microsoft.com/office/drawing/2014/main" id="{A152420A-1F30-7905-9D71-8B7EDE98378A}"/>
              </a:ext>
            </a:extLst>
          </p:cNvPr>
          <p:cNvCxnSpPr>
            <a:cxnSpLocks/>
          </p:cNvCxnSpPr>
          <p:nvPr/>
        </p:nvCxnSpPr>
        <p:spPr>
          <a:xfrm>
            <a:off x="4892881" y="3553941"/>
            <a:ext cx="0" cy="384852"/>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直接连接符 30">
            <a:extLst>
              <a:ext uri="{FF2B5EF4-FFF2-40B4-BE49-F238E27FC236}">
                <a16:creationId xmlns:a16="http://schemas.microsoft.com/office/drawing/2014/main" id="{628CA55E-E4C7-E2EF-930B-AA03B3B9601A}"/>
              </a:ext>
            </a:extLst>
          </p:cNvPr>
          <p:cNvCxnSpPr>
            <a:cxnSpLocks/>
          </p:cNvCxnSpPr>
          <p:nvPr/>
        </p:nvCxnSpPr>
        <p:spPr>
          <a:xfrm>
            <a:off x="8414034" y="3553941"/>
            <a:ext cx="0" cy="384852"/>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直接连接符 31">
            <a:extLst>
              <a:ext uri="{FF2B5EF4-FFF2-40B4-BE49-F238E27FC236}">
                <a16:creationId xmlns:a16="http://schemas.microsoft.com/office/drawing/2014/main" id="{85C2E79F-3A2C-436C-6E59-9A8BD5A7317B}"/>
              </a:ext>
            </a:extLst>
          </p:cNvPr>
          <p:cNvCxnSpPr>
            <a:cxnSpLocks/>
          </p:cNvCxnSpPr>
          <p:nvPr/>
        </p:nvCxnSpPr>
        <p:spPr>
          <a:xfrm>
            <a:off x="3123413" y="4410969"/>
            <a:ext cx="0" cy="384852"/>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直接连接符 32">
            <a:extLst>
              <a:ext uri="{FF2B5EF4-FFF2-40B4-BE49-F238E27FC236}">
                <a16:creationId xmlns:a16="http://schemas.microsoft.com/office/drawing/2014/main" id="{E219D331-4022-DE2C-84F8-209E1CCD33EF}"/>
              </a:ext>
            </a:extLst>
          </p:cNvPr>
          <p:cNvCxnSpPr>
            <a:cxnSpLocks/>
          </p:cNvCxnSpPr>
          <p:nvPr/>
        </p:nvCxnSpPr>
        <p:spPr>
          <a:xfrm>
            <a:off x="6662349" y="4410969"/>
            <a:ext cx="0" cy="384852"/>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直接连接符 33">
            <a:extLst>
              <a:ext uri="{FF2B5EF4-FFF2-40B4-BE49-F238E27FC236}">
                <a16:creationId xmlns:a16="http://schemas.microsoft.com/office/drawing/2014/main" id="{FFD96DAF-E7C2-7C0D-7F74-59D52298ABC2}"/>
              </a:ext>
            </a:extLst>
          </p:cNvPr>
          <p:cNvCxnSpPr>
            <a:cxnSpLocks/>
          </p:cNvCxnSpPr>
          <p:nvPr/>
        </p:nvCxnSpPr>
        <p:spPr>
          <a:xfrm>
            <a:off x="8391168" y="2411053"/>
            <a:ext cx="0" cy="384852"/>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直接连接符 34">
            <a:extLst>
              <a:ext uri="{FF2B5EF4-FFF2-40B4-BE49-F238E27FC236}">
                <a16:creationId xmlns:a16="http://schemas.microsoft.com/office/drawing/2014/main" id="{788D125B-688C-B002-92D4-0D5358A2B7B7}"/>
              </a:ext>
            </a:extLst>
          </p:cNvPr>
          <p:cNvCxnSpPr>
            <a:cxnSpLocks/>
          </p:cNvCxnSpPr>
          <p:nvPr/>
        </p:nvCxnSpPr>
        <p:spPr>
          <a:xfrm>
            <a:off x="10201285" y="4410969"/>
            <a:ext cx="0" cy="384852"/>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文本框 35">
            <a:extLst>
              <a:ext uri="{FF2B5EF4-FFF2-40B4-BE49-F238E27FC236}">
                <a16:creationId xmlns:a16="http://schemas.microsoft.com/office/drawing/2014/main" id="{867F00B9-E72A-7876-F9D8-14DD966425F2}"/>
              </a:ext>
            </a:extLst>
          </p:cNvPr>
          <p:cNvSpPr txBox="1"/>
          <p:nvPr/>
        </p:nvSpPr>
        <p:spPr>
          <a:xfrm>
            <a:off x="9122146" y="4824114"/>
            <a:ext cx="2158278" cy="646331"/>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第二批批试点单位扩大到</a:t>
            </a:r>
            <a:r>
              <a:rPr lang="en-US" altLang="zh-CN" dirty="0">
                <a:latin typeface="微软雅黑" panose="020B0503020204020204" pitchFamily="34" charset="-122"/>
                <a:ea typeface="微软雅黑" panose="020B0503020204020204" pitchFamily="34" charset="-122"/>
              </a:rPr>
              <a:t>71</a:t>
            </a:r>
            <a:r>
              <a:rPr lang="zh-CN" altLang="en-US" dirty="0">
                <a:latin typeface="微软雅黑" panose="020B0503020204020204" pitchFamily="34" charset="-122"/>
                <a:ea typeface="微软雅黑" panose="020B0503020204020204" pitchFamily="34" charset="-122"/>
              </a:rPr>
              <a:t>市</a:t>
            </a:r>
          </a:p>
        </p:txBody>
      </p:sp>
    </p:spTree>
    <p:extLst>
      <p:ext uri="{BB962C8B-B14F-4D97-AF65-F5344CB8AC3E}">
        <p14:creationId xmlns:p14="http://schemas.microsoft.com/office/powerpoint/2010/main" val="42249025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BB4F537-5D94-44C5-ABCE-C24FBD82D5FA}"/>
              </a:ext>
            </a:extLst>
          </p:cNvPr>
          <p:cNvSpPr>
            <a:spLocks noGrp="1"/>
          </p:cNvSpPr>
          <p:nvPr>
            <p:ph idx="1"/>
          </p:nvPr>
        </p:nvSpPr>
        <p:spPr>
          <a:xfrm>
            <a:off x="739683" y="825624"/>
            <a:ext cx="9789234" cy="5637320"/>
          </a:xfrm>
        </p:spPr>
        <p:txBody>
          <a:bodyPr>
            <a:noAutofit/>
          </a:bodyPr>
          <a:lstStyle/>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我国（大陆）安宁疗护模式</a:t>
            </a:r>
            <a:endPar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F9F84234-78B7-CC3F-CBE2-4FD11B13BD07}"/>
              </a:ext>
            </a:extLst>
          </p:cNvPr>
          <p:cNvPicPr>
            <a:picLocks noChangeAspect="1"/>
          </p:cNvPicPr>
          <p:nvPr/>
        </p:nvPicPr>
        <p:blipFill rotWithShape="1">
          <a:blip r:embed="rId2"/>
          <a:srcRect l="14937" r="15027"/>
          <a:stretch/>
        </p:blipFill>
        <p:spPr>
          <a:xfrm>
            <a:off x="3708429" y="4645886"/>
            <a:ext cx="1838848" cy="1500327"/>
          </a:xfrm>
          <a:prstGeom prst="rect">
            <a:avLst/>
          </a:prstGeom>
        </p:spPr>
      </p:pic>
      <p:pic>
        <p:nvPicPr>
          <p:cNvPr id="6" name="图片 5">
            <a:extLst>
              <a:ext uri="{FF2B5EF4-FFF2-40B4-BE49-F238E27FC236}">
                <a16:creationId xmlns:a16="http://schemas.microsoft.com/office/drawing/2014/main" id="{9B6AA5CC-79DB-C5B5-893C-3FE676471F70}"/>
              </a:ext>
            </a:extLst>
          </p:cNvPr>
          <p:cNvPicPr>
            <a:picLocks noChangeAspect="1"/>
          </p:cNvPicPr>
          <p:nvPr/>
        </p:nvPicPr>
        <p:blipFill rotWithShape="1">
          <a:blip r:embed="rId3"/>
          <a:srcRect l="291" t="10808" r="291" b="6800"/>
          <a:stretch/>
        </p:blipFill>
        <p:spPr>
          <a:xfrm>
            <a:off x="3708429" y="1697350"/>
            <a:ext cx="1810351" cy="1500327"/>
          </a:xfrm>
          <a:prstGeom prst="rect">
            <a:avLst/>
          </a:prstGeom>
        </p:spPr>
      </p:pic>
      <p:pic>
        <p:nvPicPr>
          <p:cNvPr id="7" name="图片 6">
            <a:extLst>
              <a:ext uri="{FF2B5EF4-FFF2-40B4-BE49-F238E27FC236}">
                <a16:creationId xmlns:a16="http://schemas.microsoft.com/office/drawing/2014/main" id="{BBBD351C-9120-2C55-CA00-C95B67276CE9}"/>
              </a:ext>
            </a:extLst>
          </p:cNvPr>
          <p:cNvPicPr>
            <a:picLocks noChangeAspect="1"/>
          </p:cNvPicPr>
          <p:nvPr/>
        </p:nvPicPr>
        <p:blipFill rotWithShape="1">
          <a:blip r:embed="rId4"/>
          <a:srcRect b="26741"/>
          <a:stretch/>
        </p:blipFill>
        <p:spPr>
          <a:xfrm>
            <a:off x="8516023" y="4727247"/>
            <a:ext cx="1658335" cy="1360672"/>
          </a:xfrm>
          <a:prstGeom prst="rect">
            <a:avLst/>
          </a:prstGeom>
        </p:spPr>
      </p:pic>
      <p:sp>
        <p:nvSpPr>
          <p:cNvPr id="8" name="文本框 7">
            <a:extLst>
              <a:ext uri="{FF2B5EF4-FFF2-40B4-BE49-F238E27FC236}">
                <a16:creationId xmlns:a16="http://schemas.microsoft.com/office/drawing/2014/main" id="{5F18A24D-892D-D99B-9891-48C89B09C8AE}"/>
              </a:ext>
            </a:extLst>
          </p:cNvPr>
          <p:cNvSpPr txBox="1"/>
          <p:nvPr/>
        </p:nvSpPr>
        <p:spPr>
          <a:xfrm>
            <a:off x="5580647" y="1662683"/>
            <a:ext cx="2066889" cy="1569660"/>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三甲医院负责：技术支持</a:t>
            </a:r>
            <a:endParaRPr lang="en-US" altLang="zh-CN" sz="2400" dirty="0">
              <a:solidFill>
                <a:srgbClr val="7030A0"/>
              </a:solidFill>
              <a:latin typeface="华文新魏" panose="02010800040101010101" pitchFamily="2" charset="-122"/>
              <a:ea typeface="华文新魏" panose="02010800040101010101" pitchFamily="2" charset="-122"/>
            </a:endParaRPr>
          </a:p>
          <a:p>
            <a:r>
              <a:rPr lang="zh-CN" altLang="en-US" sz="2400" dirty="0">
                <a:solidFill>
                  <a:srgbClr val="7030A0"/>
                </a:solidFill>
                <a:latin typeface="华文新魏" panose="02010800040101010101" pitchFamily="2" charset="-122"/>
                <a:ea typeface="华文新魏" panose="02010800040101010101" pitchFamily="2" charset="-122"/>
              </a:rPr>
              <a:t>人员培训</a:t>
            </a:r>
            <a:endParaRPr lang="en-US" altLang="zh-CN" sz="2400" dirty="0">
              <a:solidFill>
                <a:srgbClr val="7030A0"/>
              </a:solidFill>
              <a:latin typeface="华文新魏" panose="02010800040101010101" pitchFamily="2" charset="-122"/>
              <a:ea typeface="华文新魏" panose="02010800040101010101" pitchFamily="2" charset="-122"/>
            </a:endParaRPr>
          </a:p>
          <a:p>
            <a:r>
              <a:rPr lang="zh-CN" altLang="en-US" sz="2400" dirty="0">
                <a:solidFill>
                  <a:srgbClr val="7030A0"/>
                </a:solidFill>
                <a:latin typeface="华文新魏" panose="02010800040101010101" pitchFamily="2" charset="-122"/>
                <a:ea typeface="华文新魏" panose="02010800040101010101" pitchFamily="2" charset="-122"/>
              </a:rPr>
              <a:t>专家会诊</a:t>
            </a:r>
          </a:p>
        </p:txBody>
      </p:sp>
      <p:sp>
        <p:nvSpPr>
          <p:cNvPr id="9" name="文本框 8">
            <a:extLst>
              <a:ext uri="{FF2B5EF4-FFF2-40B4-BE49-F238E27FC236}">
                <a16:creationId xmlns:a16="http://schemas.microsoft.com/office/drawing/2014/main" id="{A55CEEE7-A32D-6334-9979-4C67D7EE8B0D}"/>
              </a:ext>
            </a:extLst>
          </p:cNvPr>
          <p:cNvSpPr txBox="1"/>
          <p:nvPr/>
        </p:nvSpPr>
        <p:spPr>
          <a:xfrm>
            <a:off x="5580647" y="4590711"/>
            <a:ext cx="2199138" cy="1569660"/>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社区医院提供：床位</a:t>
            </a:r>
            <a:r>
              <a:rPr lang="en-US" altLang="zh-CN" sz="2400" dirty="0">
                <a:solidFill>
                  <a:srgbClr val="7030A0"/>
                </a:solidFill>
                <a:latin typeface="华文新魏" panose="02010800040101010101" pitchFamily="2" charset="-122"/>
                <a:ea typeface="华文新魏" panose="02010800040101010101" pitchFamily="2" charset="-122"/>
              </a:rPr>
              <a:t>/</a:t>
            </a:r>
            <a:r>
              <a:rPr lang="zh-CN" altLang="en-US" sz="2400" dirty="0">
                <a:solidFill>
                  <a:srgbClr val="7030A0"/>
                </a:solidFill>
                <a:latin typeface="华文新魏" panose="02010800040101010101" pitchFamily="2" charset="-122"/>
                <a:ea typeface="华文新魏" panose="02010800040101010101" pitchFamily="2" charset="-122"/>
              </a:rPr>
              <a:t>设备</a:t>
            </a:r>
            <a:endParaRPr lang="en-US" altLang="zh-CN" sz="2400" dirty="0">
              <a:solidFill>
                <a:srgbClr val="7030A0"/>
              </a:solidFill>
              <a:latin typeface="华文新魏" panose="02010800040101010101" pitchFamily="2" charset="-122"/>
              <a:ea typeface="华文新魏" panose="02010800040101010101" pitchFamily="2" charset="-122"/>
            </a:endParaRPr>
          </a:p>
          <a:p>
            <a:r>
              <a:rPr lang="zh-CN" altLang="en-US" sz="2400" dirty="0">
                <a:solidFill>
                  <a:srgbClr val="7030A0"/>
                </a:solidFill>
                <a:latin typeface="华文新魏" panose="02010800040101010101" pitchFamily="2" charset="-122"/>
                <a:ea typeface="华文新魏" panose="02010800040101010101" pitchFamily="2" charset="-122"/>
              </a:rPr>
              <a:t>护理人员</a:t>
            </a:r>
            <a:endParaRPr lang="en-US" altLang="zh-CN" sz="2400" dirty="0">
              <a:solidFill>
                <a:srgbClr val="7030A0"/>
              </a:solidFill>
              <a:latin typeface="华文新魏" panose="02010800040101010101" pitchFamily="2" charset="-122"/>
              <a:ea typeface="华文新魏" panose="02010800040101010101" pitchFamily="2" charset="-122"/>
            </a:endParaRPr>
          </a:p>
          <a:p>
            <a:r>
              <a:rPr lang="zh-CN" altLang="en-US" sz="2400" dirty="0">
                <a:solidFill>
                  <a:srgbClr val="7030A0"/>
                </a:solidFill>
                <a:latin typeface="华文新魏" panose="02010800040101010101" pitchFamily="2" charset="-122"/>
                <a:ea typeface="华文新魏" panose="02010800040101010101" pitchFamily="2" charset="-122"/>
              </a:rPr>
              <a:t>其他服务</a:t>
            </a:r>
          </a:p>
        </p:txBody>
      </p:sp>
      <p:sp>
        <p:nvSpPr>
          <p:cNvPr id="10" name="文本框 9">
            <a:extLst>
              <a:ext uri="{FF2B5EF4-FFF2-40B4-BE49-F238E27FC236}">
                <a16:creationId xmlns:a16="http://schemas.microsoft.com/office/drawing/2014/main" id="{076924E5-EF51-FFBE-B716-37B7104F286F}"/>
              </a:ext>
            </a:extLst>
          </p:cNvPr>
          <p:cNvSpPr txBox="1"/>
          <p:nvPr/>
        </p:nvSpPr>
        <p:spPr>
          <a:xfrm>
            <a:off x="10325279" y="5249000"/>
            <a:ext cx="1459455" cy="830997"/>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居家疗护看条件</a:t>
            </a:r>
            <a:endParaRPr lang="en-US" altLang="zh-CN" sz="2400" dirty="0">
              <a:solidFill>
                <a:srgbClr val="7030A0"/>
              </a:solidFill>
              <a:latin typeface="华文新魏" panose="02010800040101010101" pitchFamily="2" charset="-122"/>
              <a:ea typeface="华文新魏" panose="02010800040101010101" pitchFamily="2" charset="-122"/>
            </a:endParaRPr>
          </a:p>
        </p:txBody>
      </p:sp>
      <p:sp>
        <p:nvSpPr>
          <p:cNvPr id="11" name="文本框 10">
            <a:extLst>
              <a:ext uri="{FF2B5EF4-FFF2-40B4-BE49-F238E27FC236}">
                <a16:creationId xmlns:a16="http://schemas.microsoft.com/office/drawing/2014/main" id="{98FEAAC9-CDD0-6CC5-865B-15A23E67DE44}"/>
              </a:ext>
            </a:extLst>
          </p:cNvPr>
          <p:cNvSpPr txBox="1"/>
          <p:nvPr/>
        </p:nvSpPr>
        <p:spPr>
          <a:xfrm>
            <a:off x="739683" y="3321773"/>
            <a:ext cx="2403012" cy="1200329"/>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安宁疗护的特点：</a:t>
            </a:r>
            <a:endParaRPr lang="en-US" altLang="zh-CN" sz="2400" dirty="0">
              <a:solidFill>
                <a:srgbClr val="7030A0"/>
              </a:solidFill>
              <a:latin typeface="华文新魏" panose="02010800040101010101" pitchFamily="2" charset="-122"/>
              <a:ea typeface="华文新魏" panose="02010800040101010101" pitchFamily="2" charset="-122"/>
            </a:endParaRPr>
          </a:p>
          <a:p>
            <a:r>
              <a:rPr lang="zh-CN" altLang="en-US" sz="2400" dirty="0">
                <a:solidFill>
                  <a:srgbClr val="7030A0"/>
                </a:solidFill>
                <a:latin typeface="华文新魏" panose="02010800040101010101" pitchFamily="2" charset="-122"/>
                <a:ea typeface="华文新魏" panose="02010800040101010101" pitchFamily="2" charset="-122"/>
              </a:rPr>
              <a:t>重照护（护理）</a:t>
            </a:r>
            <a:endParaRPr lang="en-US" altLang="zh-CN" sz="2400" dirty="0">
              <a:solidFill>
                <a:srgbClr val="7030A0"/>
              </a:solidFill>
              <a:latin typeface="华文新魏" panose="02010800040101010101" pitchFamily="2" charset="-122"/>
              <a:ea typeface="华文新魏" panose="02010800040101010101" pitchFamily="2" charset="-122"/>
            </a:endParaRPr>
          </a:p>
          <a:p>
            <a:r>
              <a:rPr lang="zh-CN" altLang="en-US" sz="2400" dirty="0">
                <a:solidFill>
                  <a:srgbClr val="7030A0"/>
                </a:solidFill>
                <a:latin typeface="华文新魏" panose="02010800040101010101" pitchFamily="2" charset="-122"/>
                <a:ea typeface="华文新魏" panose="02010800040101010101" pitchFamily="2" charset="-122"/>
              </a:rPr>
              <a:t>轻治疗（治愈）</a:t>
            </a:r>
          </a:p>
        </p:txBody>
      </p:sp>
      <p:sp>
        <p:nvSpPr>
          <p:cNvPr id="13" name="箭头: 右 12">
            <a:extLst>
              <a:ext uri="{FF2B5EF4-FFF2-40B4-BE49-F238E27FC236}">
                <a16:creationId xmlns:a16="http://schemas.microsoft.com/office/drawing/2014/main" id="{B9E89CA2-B625-9563-C548-1BBF013B4A97}"/>
              </a:ext>
            </a:extLst>
          </p:cNvPr>
          <p:cNvSpPr/>
          <p:nvPr/>
        </p:nvSpPr>
        <p:spPr>
          <a:xfrm rot="19264743">
            <a:off x="3157479" y="3449329"/>
            <a:ext cx="483000" cy="217729"/>
          </a:xfrm>
          <a:prstGeom prst="rightArrow">
            <a:avLst>
              <a:gd name="adj1" fmla="val 50000"/>
              <a:gd name="adj2" fmla="val 58176"/>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F0"/>
                </a:solidFill>
              </a:ln>
              <a:solidFill>
                <a:srgbClr val="00B0F0"/>
              </a:solidFill>
            </a:endParaRPr>
          </a:p>
        </p:txBody>
      </p:sp>
      <p:sp>
        <p:nvSpPr>
          <p:cNvPr id="14" name="箭头: 右 13">
            <a:extLst>
              <a:ext uri="{FF2B5EF4-FFF2-40B4-BE49-F238E27FC236}">
                <a16:creationId xmlns:a16="http://schemas.microsoft.com/office/drawing/2014/main" id="{69A1E898-03AE-E748-B952-813665B5650C}"/>
              </a:ext>
            </a:extLst>
          </p:cNvPr>
          <p:cNvSpPr/>
          <p:nvPr/>
        </p:nvSpPr>
        <p:spPr>
          <a:xfrm rot="2217893">
            <a:off x="3159618" y="4325978"/>
            <a:ext cx="483000" cy="217729"/>
          </a:xfrm>
          <a:prstGeom prst="rightArrow">
            <a:avLst>
              <a:gd name="adj1" fmla="val 50000"/>
              <a:gd name="adj2" fmla="val 58176"/>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B0F0"/>
                </a:solidFill>
              </a:ln>
              <a:solidFill>
                <a:srgbClr val="00B0F0"/>
              </a:solidFill>
            </a:endParaRPr>
          </a:p>
        </p:txBody>
      </p:sp>
      <p:cxnSp>
        <p:nvCxnSpPr>
          <p:cNvPr id="16" name="直接连接符 15">
            <a:extLst>
              <a:ext uri="{FF2B5EF4-FFF2-40B4-BE49-F238E27FC236}">
                <a16:creationId xmlns:a16="http://schemas.microsoft.com/office/drawing/2014/main" id="{C5F3C9A7-7495-EB66-DD23-3934229239F4}"/>
              </a:ext>
            </a:extLst>
          </p:cNvPr>
          <p:cNvCxnSpPr/>
          <p:nvPr/>
        </p:nvCxnSpPr>
        <p:spPr>
          <a:xfrm>
            <a:off x="7874493" y="5459767"/>
            <a:ext cx="56817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09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408FC10-CE72-40FA-BA8F-CE5109191B0C}"/>
              </a:ext>
            </a:extLst>
          </p:cNvPr>
          <p:cNvSpPr>
            <a:spLocks noGrp="1"/>
          </p:cNvSpPr>
          <p:nvPr>
            <p:ph idx="1"/>
          </p:nvPr>
        </p:nvSpPr>
        <p:spPr>
          <a:xfrm>
            <a:off x="508315" y="893007"/>
            <a:ext cx="10402341" cy="5444847"/>
          </a:xfrm>
        </p:spPr>
        <p:txBody>
          <a:bodyPr>
            <a:norm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总结</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安乐死定义</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分类</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各国安乐死法案：被动安乐死</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&gt;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医助自杀</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&gt;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主动安乐死；</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安乐死</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医助自杀涉及到的伦理争议：</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）支持的理由：死亡权利、有尊严地死去、节约医疗资源；</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）担心</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反对的理由：无意愿被动安乐死、儿童安乐死、滑坡问题、滥用问题、老人的死亡压力、医生职业道德、生命神圣性；</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临终关怀（安宁疗护）</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31753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01D80F9-730A-45A9-8914-F880EDD086F3}"/>
              </a:ext>
            </a:extLst>
          </p:cNvPr>
          <p:cNvSpPr/>
          <p:nvPr/>
        </p:nvSpPr>
        <p:spPr>
          <a:xfrm>
            <a:off x="3691335" y="2875002"/>
            <a:ext cx="4809330"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w="6600">
                  <a:solidFill>
                    <a:srgbClr val="ED7D31"/>
                  </a:solidFill>
                  <a:prstDash val="solid"/>
                </a:ln>
                <a:solidFill>
                  <a:srgbClr val="7030A0"/>
                </a:solidFill>
                <a:effectLst>
                  <a:outerShdw dist="38100" dir="2700000" algn="tl" rotWithShape="0">
                    <a:srgbClr val="ED7D31"/>
                  </a:outerShdw>
                </a:effectLst>
                <a:uLnTx/>
                <a:uFillTx/>
                <a:latin typeface="华文新魏" panose="02010800040101010101" pitchFamily="2" charset="-122"/>
                <a:ea typeface="华文新魏" panose="02010800040101010101" pitchFamily="2" charset="-122"/>
                <a:cs typeface="+mn-cs"/>
              </a:rPr>
              <a:t>谢谢观看！</a:t>
            </a:r>
          </a:p>
        </p:txBody>
      </p:sp>
    </p:spTree>
    <p:extLst>
      <p:ext uri="{BB962C8B-B14F-4D97-AF65-F5344CB8AC3E}">
        <p14:creationId xmlns:p14="http://schemas.microsoft.com/office/powerpoint/2010/main" val="2408361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3906641-2065-42F4-AFF3-F0C61CC0D73C}"/>
              </a:ext>
            </a:extLst>
          </p:cNvPr>
          <p:cNvSpPr txBox="1"/>
          <p:nvPr>
            <p:custDataLst>
              <p:tags r:id="rId2"/>
            </p:custDataLst>
          </p:nvPr>
        </p:nvSpPr>
        <p:spPr>
          <a:xfrm>
            <a:off x="889000" y="682634"/>
            <a:ext cx="9753600" cy="2143125"/>
          </a:xfrm>
          <a:prstGeom prst="rect">
            <a:avLst/>
          </a:prstGeom>
          <a:noFill/>
        </p:spPr>
        <p:txBody>
          <a:bodyPr vert="horz" wrap="square"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单从字面上看，你是怎么理解安乐死的？以及安乐死和医助自杀的关系？</a:t>
            </a:r>
          </a:p>
        </p:txBody>
      </p:sp>
      <p:sp>
        <p:nvSpPr>
          <p:cNvPr id="7" name="矩形: 圆角 6">
            <a:extLst>
              <a:ext uri="{FF2B5EF4-FFF2-40B4-BE49-F238E27FC236}">
                <a16:creationId xmlns:a16="http://schemas.microsoft.com/office/drawing/2014/main" id="{75E0482C-3FD3-46B2-B89F-8D8716AEBAE6}"/>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8DD91B1D-621A-462F-86C0-82CD90E1FD07}"/>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9F3870D1-211B-42BF-BF38-21F24ECAB121}"/>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0A27FB2F-8F8A-47E7-BD05-903EA4D4F0C3}"/>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25F9BEF9-C10F-4B27-91DE-2BD334475151}"/>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9D13F174-EFA6-411A-931C-18DDA58D3760}"/>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A984A5DF-3FD6-4A61-99A2-BBF74867C1CB}"/>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B1A767C1-D1D7-4437-B23F-C0B3FC2A90A9}"/>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47825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ED6F5BC-A0F4-4325-BA72-54C6EF17C984}"/>
              </a:ext>
            </a:extLst>
          </p:cNvPr>
          <p:cNvSpPr>
            <a:spLocks noGrp="1"/>
          </p:cNvSpPr>
          <p:nvPr>
            <p:ph idx="1"/>
          </p:nvPr>
        </p:nvSpPr>
        <p:spPr>
          <a:xfrm>
            <a:off x="690993" y="585926"/>
            <a:ext cx="9926699" cy="6098961"/>
          </a:xfrm>
        </p:spPr>
        <p:txBody>
          <a:bodyPr>
            <a:normAutofit/>
          </a:bodyPr>
          <a:lstStyle/>
          <a:p>
            <a:pPr algn="just">
              <a:lnSpc>
                <a:spcPct val="100000"/>
              </a:lnSpc>
              <a:spcBef>
                <a:spcPts val="600"/>
              </a:spcBef>
              <a:spcAft>
                <a:spcPts val="600"/>
              </a:spcAft>
            </a:pP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分类</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Passive euthanasia vs Active euthanasia</a:t>
            </a:r>
          </a:p>
          <a:p>
            <a:pPr algn="just">
              <a:lnSpc>
                <a:spcPct val="100000"/>
              </a:lnSpc>
              <a:spcBef>
                <a:spcPts val="600"/>
              </a:spcBef>
              <a:spcAft>
                <a:spcPts val="600"/>
              </a:spcAft>
            </a:pP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Passive euthanasia is when death is brought about by </a:t>
            </a:r>
            <a:r>
              <a:rPr lang="en-US" altLang="zh-CN" sz="2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an omission </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 i.e. when someone </a:t>
            </a:r>
            <a:r>
              <a:rPr lang="en-US" altLang="zh-CN" sz="2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lets the person die</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 This can be by withdrawing or withholding treatment:</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①</a:t>
            </a:r>
            <a:r>
              <a:rPr lang="en-US" altLang="zh-CN" sz="2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Withdrawing treatment</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 for example, switching off a machine that is keeping a person alive, so that they die of their disease.</a:t>
            </a:r>
            <a:r>
              <a:rPr lang="zh-CN" altLang="en-US" sz="2600" dirty="0">
                <a:latin typeface="Times New Roman" panose="02020603050405020304" pitchFamily="18" charset="0"/>
                <a:ea typeface="楷体" panose="02010609060101010101" pitchFamily="49" charset="-122"/>
                <a:cs typeface="Times New Roman" panose="02020603050405020304" pitchFamily="18" charset="0"/>
              </a:rPr>
              <a:t>②</a:t>
            </a:r>
            <a:r>
              <a:rPr lang="en-US" altLang="zh-CN" sz="2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Withholding treatment</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 for example, not carrying out surgery that will extend life for a short time.</a:t>
            </a:r>
          </a:p>
          <a:p>
            <a:pPr lvl="0" algn="just">
              <a:lnSpc>
                <a:spcPct val="100000"/>
              </a:lnSpc>
              <a:spcBef>
                <a:spcPts val="600"/>
              </a:spcBef>
              <a:spcAft>
                <a:spcPts val="600"/>
              </a:spcAft>
              <a:buClr>
                <a:srgbClr val="6F6F74"/>
              </a:buClr>
              <a:defRPr/>
            </a:pPr>
            <a:r>
              <a:rPr lang="en-US" altLang="zh-CN" sz="2600" dirty="0">
                <a:solidFill>
                  <a:srgbClr val="000000"/>
                </a:solidFill>
                <a:latin typeface="Times New Roman" panose="02020603050405020304" pitchFamily="18" charset="0"/>
                <a:cs typeface="Times New Roman" panose="02020603050405020304" pitchFamily="18" charset="0"/>
              </a:rPr>
              <a:t>Active euthanasia is sometimes used to refer to </a:t>
            </a:r>
            <a:r>
              <a:rPr lang="en-US" altLang="zh-CN" sz="2600" dirty="0">
                <a:solidFill>
                  <a:srgbClr val="FF0000"/>
                </a:solidFill>
                <a:latin typeface="Times New Roman" panose="02020603050405020304" pitchFamily="18" charset="0"/>
                <a:cs typeface="Times New Roman" panose="02020603050405020304" pitchFamily="18" charset="0"/>
              </a:rPr>
              <a:t>deliberately intervening to end someone’s life</a:t>
            </a:r>
            <a:r>
              <a:rPr lang="en-US" altLang="zh-CN" sz="2600" dirty="0">
                <a:solidFill>
                  <a:srgbClr val="000000"/>
                </a:solidFill>
                <a:latin typeface="Times New Roman" panose="02020603050405020304" pitchFamily="18" charset="0"/>
                <a:cs typeface="Times New Roman" panose="02020603050405020304" pitchFamily="18" charset="0"/>
              </a:rPr>
              <a:t> – for example, by injecting them with a large dose of sedatives.</a:t>
            </a:r>
          </a:p>
          <a:p>
            <a:pPr algn="just">
              <a:lnSpc>
                <a:spcPct val="100000"/>
              </a:lnSpc>
              <a:spcBef>
                <a:spcPts val="600"/>
              </a:spcBef>
              <a:spcAft>
                <a:spcPts val="600"/>
              </a:spcAft>
            </a:pP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A7FA8245-9971-220F-F693-664944E755F7}"/>
              </a:ext>
            </a:extLst>
          </p:cNvPr>
          <p:cNvPicPr>
            <a:picLocks noChangeAspect="1"/>
          </p:cNvPicPr>
          <p:nvPr/>
        </p:nvPicPr>
        <p:blipFill>
          <a:blip r:embed="rId2"/>
          <a:stretch>
            <a:fillRect/>
          </a:stretch>
        </p:blipFill>
        <p:spPr>
          <a:xfrm>
            <a:off x="1715427" y="4988642"/>
            <a:ext cx="3584610" cy="1613074"/>
          </a:xfrm>
          <a:prstGeom prst="rect">
            <a:avLst/>
          </a:prstGeom>
        </p:spPr>
      </p:pic>
      <p:sp>
        <p:nvSpPr>
          <p:cNvPr id="8" name="文本框 7">
            <a:extLst>
              <a:ext uri="{FF2B5EF4-FFF2-40B4-BE49-F238E27FC236}">
                <a16:creationId xmlns:a16="http://schemas.microsoft.com/office/drawing/2014/main" id="{D5DB56EC-2EAD-C24F-8642-898C21CF66B8}"/>
              </a:ext>
            </a:extLst>
          </p:cNvPr>
          <p:cNvSpPr txBox="1"/>
          <p:nvPr/>
        </p:nvSpPr>
        <p:spPr>
          <a:xfrm>
            <a:off x="1214085" y="4988642"/>
            <a:ext cx="494192" cy="1569660"/>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放弃治疗</a:t>
            </a:r>
          </a:p>
        </p:txBody>
      </p:sp>
      <p:pic>
        <p:nvPicPr>
          <p:cNvPr id="9" name="图片 8">
            <a:extLst>
              <a:ext uri="{FF2B5EF4-FFF2-40B4-BE49-F238E27FC236}">
                <a16:creationId xmlns:a16="http://schemas.microsoft.com/office/drawing/2014/main" id="{155FE6E3-22B7-76B8-76EC-3F222905207D}"/>
              </a:ext>
            </a:extLst>
          </p:cNvPr>
          <p:cNvPicPr>
            <a:picLocks noChangeAspect="1"/>
          </p:cNvPicPr>
          <p:nvPr/>
        </p:nvPicPr>
        <p:blipFill>
          <a:blip r:embed="rId3"/>
          <a:stretch>
            <a:fillRect/>
          </a:stretch>
        </p:blipFill>
        <p:spPr>
          <a:xfrm>
            <a:off x="6386615" y="4990362"/>
            <a:ext cx="2869535" cy="1611354"/>
          </a:xfrm>
          <a:prstGeom prst="rect">
            <a:avLst/>
          </a:prstGeom>
        </p:spPr>
      </p:pic>
      <p:sp>
        <p:nvSpPr>
          <p:cNvPr id="10" name="文本框 9">
            <a:extLst>
              <a:ext uri="{FF2B5EF4-FFF2-40B4-BE49-F238E27FC236}">
                <a16:creationId xmlns:a16="http://schemas.microsoft.com/office/drawing/2014/main" id="{2F79E454-BA17-9934-CCC4-B3854160C5B6}"/>
              </a:ext>
            </a:extLst>
          </p:cNvPr>
          <p:cNvSpPr txBox="1"/>
          <p:nvPr/>
        </p:nvSpPr>
        <p:spPr>
          <a:xfrm>
            <a:off x="9256150" y="4988642"/>
            <a:ext cx="494192" cy="1569660"/>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注射药物</a:t>
            </a:r>
          </a:p>
        </p:txBody>
      </p:sp>
      <p:sp>
        <p:nvSpPr>
          <p:cNvPr id="11" name="文本框 10">
            <a:extLst>
              <a:ext uri="{FF2B5EF4-FFF2-40B4-BE49-F238E27FC236}">
                <a16:creationId xmlns:a16="http://schemas.microsoft.com/office/drawing/2014/main" id="{99904976-AE06-B8F2-E0EC-315B99190461}"/>
              </a:ext>
            </a:extLst>
          </p:cNvPr>
          <p:cNvSpPr txBox="1"/>
          <p:nvPr/>
        </p:nvSpPr>
        <p:spPr>
          <a:xfrm>
            <a:off x="5503545" y="5564346"/>
            <a:ext cx="674703" cy="461665"/>
          </a:xfrm>
          <a:prstGeom prst="rect">
            <a:avLst/>
          </a:prstGeom>
          <a:solidFill>
            <a:srgbClr val="FFFF00"/>
          </a:solidFill>
        </p:spPr>
        <p:txBody>
          <a:bodyPr wrap="square" rtlCol="0">
            <a:spAutoFit/>
          </a:bodyPr>
          <a:lstStyle/>
          <a:p>
            <a:r>
              <a:rPr lang="en-US" altLang="zh-CN" sz="2400" dirty="0">
                <a:solidFill>
                  <a:srgbClr val="7030A0"/>
                </a:solidFill>
                <a:latin typeface="Times New Roman" panose="02020603050405020304" pitchFamily="18" charset="0"/>
                <a:cs typeface="Times New Roman" panose="02020603050405020304" pitchFamily="18" charset="0"/>
              </a:rPr>
              <a:t>VS</a:t>
            </a:r>
            <a:endParaRPr lang="zh-CN" altLang="en-US" sz="24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7489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ED6F5BC-A0F4-4325-BA72-54C6EF17C984}"/>
              </a:ext>
            </a:extLst>
          </p:cNvPr>
          <p:cNvSpPr>
            <a:spLocks noGrp="1"/>
          </p:cNvSpPr>
          <p:nvPr>
            <p:ph idx="1"/>
          </p:nvPr>
        </p:nvSpPr>
        <p:spPr>
          <a:xfrm>
            <a:off x="673238" y="843380"/>
            <a:ext cx="6420021" cy="5326602"/>
          </a:xfrm>
        </p:spPr>
        <p:txBody>
          <a:bodyPr>
            <a:normAutofit/>
          </a:bodyPr>
          <a:lstStyle/>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zh-CN" altLang="en-US" sz="2600" b="0" i="0" u="none" strike="noStrike" kern="1200" cap="none" spc="1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0" i="0" u="none" strike="noStrike" kern="1200" cap="none" spc="1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2600" b="0" i="0" u="none" strike="noStrike" kern="1200" cap="none" spc="1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600" b="0" i="0" u="none" strike="noStrike" kern="1200" cap="none" spc="1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Voluntary euthanasia vs Non-voluntary euthanasia</a:t>
            </a:r>
          </a:p>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en-US" altLang="zh-CN" sz="2600" b="0" i="0" u="none" strike="noStrike" kern="1200" cap="none" spc="1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Voluntary</a:t>
            </a:r>
            <a:r>
              <a:rPr kumimoji="0" lang="en-US" altLang="zh-CN" sz="2600" b="0" i="0" u="none" strike="noStrike" kern="1200" cap="none" spc="1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euthanasia, where a person </a:t>
            </a:r>
            <a:r>
              <a:rPr kumimoji="0" lang="en-US" altLang="zh-CN" sz="2600" b="0" i="0" u="none" strike="noStrike" kern="1200" cap="none" spc="1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makes a conscious decision</a:t>
            </a:r>
            <a:r>
              <a:rPr kumimoji="0" lang="en-US" altLang="zh-CN" sz="2600" b="0" i="0" u="none" strike="noStrike" kern="1200" cap="none" spc="1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to die and </a:t>
            </a:r>
            <a:r>
              <a:rPr kumimoji="0" lang="en-US" altLang="zh-CN" sz="2600" b="0" i="0" u="none" strike="noStrike" kern="1200" cap="none" spc="1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asks for help to do so.</a:t>
            </a:r>
          </a:p>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en-US" altLang="zh-CN" sz="2600" b="0" i="0" u="none" strike="noStrike" kern="1200" cap="none" spc="1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Non-voluntary</a:t>
            </a:r>
            <a:r>
              <a:rPr kumimoji="0" lang="en-US" altLang="zh-CN" sz="2600" b="0" i="0" u="none" strike="noStrike" kern="1200" cap="none" spc="1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euthanasia, where a person is </a:t>
            </a:r>
            <a:r>
              <a:rPr kumimoji="0" lang="en-US" altLang="zh-CN" sz="2600" b="0" i="0" u="none" strike="noStrike" kern="1200" cap="none" spc="1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unable to give their consent </a:t>
            </a:r>
            <a:r>
              <a:rPr kumimoji="0" lang="en-US" altLang="zh-CN" sz="2600" b="0" i="0" u="none" strike="noStrike" kern="1200" cap="none" spc="1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to treatment (for example, because they’re in a coma) and </a:t>
            </a:r>
            <a:r>
              <a:rPr kumimoji="0" lang="en-US" altLang="zh-CN" sz="2600" b="0" i="0" u="none" strike="noStrike" kern="1200" cap="none" spc="1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another person takes the decision on their behalf</a:t>
            </a:r>
            <a:r>
              <a:rPr kumimoji="0" lang="en-US" altLang="zh-CN" sz="2600" b="0" i="0" u="none" strike="noStrike" kern="1200" cap="none" spc="1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often because the ill person previously expressed a wish for their life to be ended in such circumstances.</a:t>
            </a:r>
          </a:p>
          <a:p>
            <a:pPr algn="just">
              <a:lnSpc>
                <a:spcPct val="100000"/>
              </a:lnSpc>
              <a:spcBef>
                <a:spcPts val="600"/>
              </a:spcBef>
              <a:spcAft>
                <a:spcPts val="600"/>
              </a:spcAft>
            </a:pP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53C4E485-34A3-FB34-A5A2-3712E9F399D1}"/>
              </a:ext>
            </a:extLst>
          </p:cNvPr>
          <p:cNvPicPr>
            <a:picLocks noChangeAspect="1"/>
          </p:cNvPicPr>
          <p:nvPr/>
        </p:nvPicPr>
        <p:blipFill rotWithShape="1">
          <a:blip r:embed="rId2"/>
          <a:srcRect l="2773" t="8811"/>
          <a:stretch/>
        </p:blipFill>
        <p:spPr>
          <a:xfrm>
            <a:off x="7666750" y="999269"/>
            <a:ext cx="2705612" cy="2537601"/>
          </a:xfrm>
          <a:prstGeom prst="rect">
            <a:avLst/>
          </a:prstGeom>
        </p:spPr>
      </p:pic>
      <p:pic>
        <p:nvPicPr>
          <p:cNvPr id="4" name="图片 3">
            <a:extLst>
              <a:ext uri="{FF2B5EF4-FFF2-40B4-BE49-F238E27FC236}">
                <a16:creationId xmlns:a16="http://schemas.microsoft.com/office/drawing/2014/main" id="{2BB8F3E8-73D0-899C-7679-20C59EEF8FC4}"/>
              </a:ext>
            </a:extLst>
          </p:cNvPr>
          <p:cNvPicPr>
            <a:picLocks noChangeAspect="1"/>
          </p:cNvPicPr>
          <p:nvPr/>
        </p:nvPicPr>
        <p:blipFill rotWithShape="1">
          <a:blip r:embed="rId3"/>
          <a:srcRect b="9644"/>
          <a:stretch/>
        </p:blipFill>
        <p:spPr>
          <a:xfrm>
            <a:off x="7592171" y="3804083"/>
            <a:ext cx="2890280" cy="2183650"/>
          </a:xfrm>
          <a:prstGeom prst="rect">
            <a:avLst/>
          </a:prstGeom>
        </p:spPr>
      </p:pic>
    </p:spTree>
    <p:extLst>
      <p:ext uri="{BB962C8B-B14F-4D97-AF65-F5344CB8AC3E}">
        <p14:creationId xmlns:p14="http://schemas.microsoft.com/office/powerpoint/2010/main" val="48191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ED6F5BC-A0F4-4325-BA72-54C6EF17C984}"/>
              </a:ext>
            </a:extLst>
          </p:cNvPr>
          <p:cNvSpPr>
            <a:spLocks noGrp="1"/>
          </p:cNvSpPr>
          <p:nvPr>
            <p:ph idx="1"/>
          </p:nvPr>
        </p:nvSpPr>
        <p:spPr>
          <a:xfrm>
            <a:off x="690994" y="816746"/>
            <a:ext cx="5896238" cy="5868141"/>
          </a:xfrm>
        </p:spPr>
        <p:txBody>
          <a:bodyPr>
            <a:normAutofit/>
          </a:bodyPr>
          <a:lstStyle/>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Physician-assisted suicide involves a physician (doctor) “knowingly and intentionally providing a person with the knowledge or means or both required to commit suicide, including counseling about lethal doses of drugs, </a:t>
            </a:r>
            <a:r>
              <a:rPr kumimoji="0" lang="en-US" altLang="zh-CN" sz="2800" b="0" i="0" u="none" strike="noStrike" kern="1200" cap="none" spc="1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prescribing</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such lethal doses or supplying the drugs”. </a:t>
            </a:r>
          </a:p>
          <a:p>
            <a:pPr algn="just">
              <a:lnSpc>
                <a:spcPct val="100000"/>
              </a:lnSpc>
              <a:spcBef>
                <a:spcPts val="600"/>
              </a:spcBef>
              <a:spcAft>
                <a:spcPts val="600"/>
              </a:spcAft>
            </a:pP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72942728-0C03-9E54-5574-6F4EA928204A}"/>
              </a:ext>
            </a:extLst>
          </p:cNvPr>
          <p:cNvPicPr>
            <a:picLocks noChangeAspect="1"/>
          </p:cNvPicPr>
          <p:nvPr/>
        </p:nvPicPr>
        <p:blipFill>
          <a:blip r:embed="rId2"/>
          <a:stretch>
            <a:fillRect/>
          </a:stretch>
        </p:blipFill>
        <p:spPr>
          <a:xfrm>
            <a:off x="7005730" y="985422"/>
            <a:ext cx="3642028" cy="2423604"/>
          </a:xfrm>
          <a:prstGeom prst="rect">
            <a:avLst/>
          </a:prstGeom>
        </p:spPr>
      </p:pic>
      <p:pic>
        <p:nvPicPr>
          <p:cNvPr id="7" name="图片 6">
            <a:extLst>
              <a:ext uri="{FF2B5EF4-FFF2-40B4-BE49-F238E27FC236}">
                <a16:creationId xmlns:a16="http://schemas.microsoft.com/office/drawing/2014/main" id="{7948E7B9-7D2A-B2DB-77BE-89BA00ABDE9B}"/>
              </a:ext>
            </a:extLst>
          </p:cNvPr>
          <p:cNvPicPr>
            <a:picLocks noChangeAspect="1"/>
          </p:cNvPicPr>
          <p:nvPr/>
        </p:nvPicPr>
        <p:blipFill>
          <a:blip r:embed="rId3"/>
          <a:stretch>
            <a:fillRect/>
          </a:stretch>
        </p:blipFill>
        <p:spPr>
          <a:xfrm>
            <a:off x="7005730" y="3597675"/>
            <a:ext cx="3642028" cy="2428493"/>
          </a:xfrm>
          <a:prstGeom prst="rect">
            <a:avLst/>
          </a:prstGeom>
        </p:spPr>
      </p:pic>
      <p:sp>
        <p:nvSpPr>
          <p:cNvPr id="8" name="文本框 7">
            <a:extLst>
              <a:ext uri="{FF2B5EF4-FFF2-40B4-BE49-F238E27FC236}">
                <a16:creationId xmlns:a16="http://schemas.microsoft.com/office/drawing/2014/main" id="{012A589C-3F44-6F82-670C-835037C86743}"/>
              </a:ext>
            </a:extLst>
          </p:cNvPr>
          <p:cNvSpPr txBox="1"/>
          <p:nvPr/>
        </p:nvSpPr>
        <p:spPr>
          <a:xfrm>
            <a:off x="932155" y="4641173"/>
            <a:ext cx="5584055" cy="1384995"/>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sym typeface="Microsoft Yahei" panose="020B0503020204020204" pitchFamily="34" charset="-122"/>
              </a:rPr>
              <a:t>问题二：在</a:t>
            </a:r>
            <a:r>
              <a:rPr lang="zh-CN" altLang="en-US" sz="2800" dirty="0">
                <a:solidFill>
                  <a:srgbClr val="7030A0"/>
                </a:solidFill>
                <a:latin typeface="华文新魏" panose="02010800040101010101" pitchFamily="2" charset="-122"/>
                <a:ea typeface="华文新魏" panose="02010800040101010101" pitchFamily="2" charset="-122"/>
                <a:sym typeface="Microsoft Yahei" panose="020B0503020204020204" pitchFamily="34" charset="-122"/>
              </a:rPr>
              <a:t>无行动</a:t>
            </a:r>
            <a:r>
              <a:rPr kumimoji="0" lang="zh-CN" altLang="en-US" sz="28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sym typeface="Microsoft Yahei" panose="020B0503020204020204" pitchFamily="34" charset="-122"/>
              </a:rPr>
              <a:t>能力的病人的要求下，医生为病人注射大剂量镇静剂以结束其生命，这是医助自杀吗？</a:t>
            </a:r>
          </a:p>
        </p:txBody>
      </p:sp>
    </p:spTree>
    <p:extLst>
      <p:ext uri="{BB962C8B-B14F-4D97-AF65-F5344CB8AC3E}">
        <p14:creationId xmlns:p14="http://schemas.microsoft.com/office/powerpoint/2010/main" val="10013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E0B5B96-D7E6-4101-A7DD-812174ECF402}"/>
              </a:ext>
            </a:extLst>
          </p:cNvPr>
          <p:cNvSpPr>
            <a:spLocks noGrp="1"/>
          </p:cNvSpPr>
          <p:nvPr>
            <p:ph idx="1"/>
          </p:nvPr>
        </p:nvSpPr>
        <p:spPr>
          <a:xfrm>
            <a:off x="772358" y="745443"/>
            <a:ext cx="9676659" cy="5995286"/>
          </a:xfrm>
        </p:spPr>
        <p:txBody>
          <a:bodyPr>
            <a:normAutofit/>
          </a:bodyPr>
          <a:lstStyle/>
          <a:p>
            <a:pPr algn="just">
              <a:lnSpc>
                <a:spcPct val="100000"/>
              </a:lnSpc>
              <a:spcBef>
                <a:spcPts val="600"/>
              </a:spcBef>
              <a:spcAft>
                <a:spcPts val="600"/>
              </a:spcAft>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总结</a:t>
            </a:r>
            <a:r>
              <a:rPr lang="zh-CN" altLang="en-US" sz="2800" dirty="0">
                <a:latin typeface="楷体" panose="02010609060101010101" pitchFamily="49" charset="-122"/>
                <a:ea typeface="楷体" panose="02010609060101010101" pitchFamily="49" charset="-122"/>
                <a:cs typeface="Times New Roman" panose="02020603050405020304" pitchFamily="18" charset="0"/>
              </a:rPr>
              <a:t>：①自愿被动安乐死（</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Voluntarily Passive Euthanasia</a:t>
            </a:r>
            <a:r>
              <a:rPr lang="zh-CN" altLang="en-US" sz="2800" dirty="0">
                <a:latin typeface="楷体" panose="02010609060101010101" pitchFamily="49" charset="-122"/>
                <a:ea typeface="楷体" panose="02010609060101010101" pitchFamily="49" charset="-122"/>
                <a:cs typeface="Times New Roman" panose="02020603050405020304" pitchFamily="18" charset="0"/>
              </a:rPr>
              <a:t>）是指在患者要求下，医生撤除生命维持设备或停止延长生命的治疗措施；</a:t>
            </a:r>
            <a:endParaRPr lang="en-US" altLang="zh-CN" sz="2800" dirty="0">
              <a:latin typeface="楷体" panose="02010609060101010101" pitchFamily="49" charset="-122"/>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cs typeface="Times New Roman" panose="02020603050405020304" pitchFamily="18" charset="0"/>
              </a:rPr>
              <a:t>②自愿主动安乐死（</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Voluntarily Active Euthanasia</a:t>
            </a:r>
            <a:r>
              <a:rPr lang="zh-CN" altLang="en-US" sz="2800" dirty="0">
                <a:latin typeface="楷体" panose="02010609060101010101" pitchFamily="49" charset="-122"/>
                <a:ea typeface="楷体" panose="02010609060101010101" pitchFamily="49" charset="-122"/>
                <a:cs typeface="Times New Roman" panose="02020603050405020304" pitchFamily="18" charset="0"/>
              </a:rPr>
              <a:t>）是指在患者要求下，医生提供并注射致死药剂以结束患者生命；</a:t>
            </a:r>
            <a:endParaRPr lang="en-US" altLang="zh-CN" sz="2800" dirty="0">
              <a:latin typeface="楷体" panose="02010609060101010101" pitchFamily="49" charset="-122"/>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cs typeface="Times New Roman" panose="02020603050405020304" pitchFamily="18" charset="0"/>
              </a:rPr>
              <a:t>③医助自杀（</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Physician Assisted Suicide</a:t>
            </a:r>
            <a:r>
              <a:rPr lang="zh-CN" altLang="en-US" sz="2800" dirty="0">
                <a:latin typeface="楷体" panose="02010609060101010101" pitchFamily="49" charset="-122"/>
                <a:ea typeface="楷体" panose="02010609060101010101" pitchFamily="49" charset="-122"/>
                <a:cs typeface="Times New Roman" panose="02020603050405020304" pitchFamily="18" charset="0"/>
              </a:rPr>
              <a:t>）是指在患者要求下，医生提供给患者致死药剂，由其自己结束生命。</a:t>
            </a:r>
            <a:endParaRPr lang="en-US" altLang="zh-CN" sz="28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CD7FBA02-97B1-4A5F-9E38-E7482F7EDC97}"/>
              </a:ext>
            </a:extLst>
          </p:cNvPr>
          <p:cNvSpPr txBox="1"/>
          <p:nvPr/>
        </p:nvSpPr>
        <p:spPr>
          <a:xfrm>
            <a:off x="9996026" y="5703176"/>
            <a:ext cx="896798" cy="523220"/>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hlinkClick r:id="rId2" action="ppaction://hlinksldjump">
                  <a:extLst>
                    <a:ext uri="{A12FA001-AC4F-418D-AE19-62706E023703}">
                      <ahyp:hlinkClr xmlns:ahyp="http://schemas.microsoft.com/office/drawing/2018/hyperlinkcolor" val="tx"/>
                    </a:ext>
                  </a:extLst>
                </a:hlinkClick>
              </a:rPr>
              <a:t>投票</a:t>
            </a:r>
            <a:endParaRPr kumimoji="0" lang="zh-CN" altLang="en-US" sz="28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endParaRPr>
          </a:p>
        </p:txBody>
      </p:sp>
      <p:sp>
        <p:nvSpPr>
          <p:cNvPr id="7" name="矩形: 圆角 6">
            <a:extLst>
              <a:ext uri="{FF2B5EF4-FFF2-40B4-BE49-F238E27FC236}">
                <a16:creationId xmlns:a16="http://schemas.microsoft.com/office/drawing/2014/main" id="{60135311-4D32-6E87-9943-6999EC4C1F70}"/>
              </a:ext>
            </a:extLst>
          </p:cNvPr>
          <p:cNvSpPr/>
          <p:nvPr/>
        </p:nvSpPr>
        <p:spPr>
          <a:xfrm>
            <a:off x="2982897" y="5060899"/>
            <a:ext cx="5681708" cy="100247"/>
          </a:xfrm>
          <a:prstGeom prst="roundRect">
            <a:avLst/>
          </a:prstGeom>
          <a:gradFill flip="none" rotWithShape="1">
            <a:gsLst>
              <a:gs pos="0">
                <a:srgbClr val="00B050"/>
              </a:gs>
              <a:gs pos="50000">
                <a:srgbClr val="FFFF00"/>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8298555-44AC-C795-8B5A-0ED83FE72A9C}"/>
              </a:ext>
            </a:extLst>
          </p:cNvPr>
          <p:cNvSpPr txBox="1"/>
          <p:nvPr/>
        </p:nvSpPr>
        <p:spPr>
          <a:xfrm>
            <a:off x="1135971" y="4410514"/>
            <a:ext cx="568171" cy="1815882"/>
          </a:xfrm>
          <a:prstGeom prst="rect">
            <a:avLst/>
          </a:prstGeom>
          <a:solidFill>
            <a:srgbClr val="FFFF00"/>
          </a:solidFill>
        </p:spPr>
        <p:txBody>
          <a:bodyPr wrap="square" rtlCol="0">
            <a:spAutoFit/>
          </a:bodyPr>
          <a:lstStyle/>
          <a:p>
            <a:r>
              <a:rPr lang="zh-CN" altLang="en-US" sz="2800" dirty="0">
                <a:solidFill>
                  <a:srgbClr val="7030A0"/>
                </a:solidFill>
                <a:latin typeface="华文新魏" panose="02010800040101010101" pitchFamily="2" charset="-122"/>
                <a:ea typeface="华文新魏" panose="02010800040101010101" pitchFamily="2" charset="-122"/>
              </a:rPr>
              <a:t>伦理争议</a:t>
            </a:r>
          </a:p>
        </p:txBody>
      </p:sp>
      <p:sp>
        <p:nvSpPr>
          <p:cNvPr id="12" name="文本框 11">
            <a:extLst>
              <a:ext uri="{FF2B5EF4-FFF2-40B4-BE49-F238E27FC236}">
                <a16:creationId xmlns:a16="http://schemas.microsoft.com/office/drawing/2014/main" id="{29A358AB-E80D-9589-796D-D0820FCEEBF5}"/>
              </a:ext>
            </a:extLst>
          </p:cNvPr>
          <p:cNvSpPr txBox="1"/>
          <p:nvPr/>
        </p:nvSpPr>
        <p:spPr>
          <a:xfrm>
            <a:off x="2236431" y="4856791"/>
            <a:ext cx="486792" cy="461665"/>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小</a:t>
            </a:r>
          </a:p>
        </p:txBody>
      </p:sp>
      <p:sp>
        <p:nvSpPr>
          <p:cNvPr id="13" name="文本框 12">
            <a:extLst>
              <a:ext uri="{FF2B5EF4-FFF2-40B4-BE49-F238E27FC236}">
                <a16:creationId xmlns:a16="http://schemas.microsoft.com/office/drawing/2014/main" id="{15DF0B7E-C09B-A505-273A-9208878C231C}"/>
              </a:ext>
            </a:extLst>
          </p:cNvPr>
          <p:cNvSpPr txBox="1"/>
          <p:nvPr/>
        </p:nvSpPr>
        <p:spPr>
          <a:xfrm>
            <a:off x="8924279" y="4856790"/>
            <a:ext cx="486792" cy="461665"/>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大</a:t>
            </a:r>
          </a:p>
        </p:txBody>
      </p:sp>
      <p:sp>
        <p:nvSpPr>
          <p:cNvPr id="14" name="文本框 13">
            <a:extLst>
              <a:ext uri="{FF2B5EF4-FFF2-40B4-BE49-F238E27FC236}">
                <a16:creationId xmlns:a16="http://schemas.microsoft.com/office/drawing/2014/main" id="{FF1EB5D9-1862-4CB9-8EBA-4065281994C7}"/>
              </a:ext>
            </a:extLst>
          </p:cNvPr>
          <p:cNvSpPr txBox="1"/>
          <p:nvPr/>
        </p:nvSpPr>
        <p:spPr>
          <a:xfrm>
            <a:off x="2982897" y="5432827"/>
            <a:ext cx="1756299" cy="461665"/>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被动安乐死</a:t>
            </a:r>
          </a:p>
        </p:txBody>
      </p:sp>
      <p:sp>
        <p:nvSpPr>
          <p:cNvPr id="15" name="文本框 14">
            <a:extLst>
              <a:ext uri="{FF2B5EF4-FFF2-40B4-BE49-F238E27FC236}">
                <a16:creationId xmlns:a16="http://schemas.microsoft.com/office/drawing/2014/main" id="{D2C290A4-C82B-1067-6CDE-8792124AD159}"/>
              </a:ext>
            </a:extLst>
          </p:cNvPr>
          <p:cNvSpPr txBox="1"/>
          <p:nvPr/>
        </p:nvSpPr>
        <p:spPr>
          <a:xfrm>
            <a:off x="5109098" y="5432827"/>
            <a:ext cx="1429306" cy="461665"/>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医助自杀</a:t>
            </a:r>
          </a:p>
        </p:txBody>
      </p:sp>
      <p:sp>
        <p:nvSpPr>
          <p:cNvPr id="16" name="文本框 15">
            <a:extLst>
              <a:ext uri="{FF2B5EF4-FFF2-40B4-BE49-F238E27FC236}">
                <a16:creationId xmlns:a16="http://schemas.microsoft.com/office/drawing/2014/main" id="{D9438CC4-B340-A44D-C5AE-7B6B20328EE8}"/>
              </a:ext>
            </a:extLst>
          </p:cNvPr>
          <p:cNvSpPr txBox="1"/>
          <p:nvPr/>
        </p:nvSpPr>
        <p:spPr>
          <a:xfrm>
            <a:off x="6908306" y="5432827"/>
            <a:ext cx="1756299" cy="461665"/>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主动安乐死</a:t>
            </a:r>
          </a:p>
        </p:txBody>
      </p:sp>
    </p:spTree>
    <p:extLst>
      <p:ext uri="{BB962C8B-B14F-4D97-AF65-F5344CB8AC3E}">
        <p14:creationId xmlns:p14="http://schemas.microsoft.com/office/powerpoint/2010/main" val="21431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1000"/>
                                        <p:tgtEl>
                                          <p:spTgt spid="2"/>
                                        </p:tgtEl>
                                      </p:cBhvr>
                                    </p:animEffect>
                                    <p:anim calcmode="lin" valueType="num">
                                      <p:cBhvr>
                                        <p:cTn id="47" dur="1000" fill="hold"/>
                                        <p:tgtEl>
                                          <p:spTgt spid="2"/>
                                        </p:tgtEl>
                                        <p:attrNameLst>
                                          <p:attrName>ppt_x</p:attrName>
                                        </p:attrNameLst>
                                      </p:cBhvr>
                                      <p:tavLst>
                                        <p:tav tm="0">
                                          <p:val>
                                            <p:strVal val="#ppt_x"/>
                                          </p:val>
                                        </p:tav>
                                        <p:tav tm="100000">
                                          <p:val>
                                            <p:strVal val="#ppt_x"/>
                                          </p:val>
                                        </p:tav>
                                      </p:tavLst>
                                    </p:anim>
                                    <p:anim calcmode="lin" valueType="num">
                                      <p:cBhvr>
                                        <p:cTn id="4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12" grpId="0"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B857420-F556-4F28-8159-AF3D03DBB683}"/>
              </a:ext>
            </a:extLst>
          </p:cNvPr>
          <p:cNvSpPr txBox="1"/>
          <p:nvPr>
            <p:custDataLst>
              <p:tags r:id="rId2"/>
            </p:custDataLst>
          </p:nvPr>
        </p:nvSpPr>
        <p:spPr>
          <a:xfrm>
            <a:off x="889000" y="680720"/>
            <a:ext cx="9753600" cy="1872456"/>
          </a:xfrm>
          <a:prstGeom prst="rect">
            <a:avLst/>
          </a:prstGeom>
          <a:noFill/>
        </p:spPr>
        <p:txBody>
          <a:bodyPr vert="horz" wrap="square"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多选：你认为，在自愿被动安乐死、自愿主动安乐死和医助自杀三种模式中，哪一种或者哪几种，可以合法化？</a:t>
            </a:r>
          </a:p>
        </p:txBody>
      </p:sp>
      <p:sp>
        <p:nvSpPr>
          <p:cNvPr id="7" name="文本框 6">
            <a:extLst>
              <a:ext uri="{FF2B5EF4-FFF2-40B4-BE49-F238E27FC236}">
                <a16:creationId xmlns:a16="http://schemas.microsoft.com/office/drawing/2014/main" id="{04B9DC72-B38F-4CF6-842B-B1621E6BEB71}"/>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自愿被动安乐死</a:t>
            </a:r>
          </a:p>
        </p:txBody>
      </p:sp>
      <p:sp>
        <p:nvSpPr>
          <p:cNvPr id="8" name="文本框 7">
            <a:extLst>
              <a:ext uri="{FF2B5EF4-FFF2-40B4-BE49-F238E27FC236}">
                <a16:creationId xmlns:a16="http://schemas.microsoft.com/office/drawing/2014/main" id="{70EA2171-A27A-4695-A145-F5DE59B7F025}"/>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自愿主动安乐死</a:t>
            </a:r>
          </a:p>
        </p:txBody>
      </p:sp>
      <p:sp>
        <p:nvSpPr>
          <p:cNvPr id="9" name="文本框 8">
            <a:extLst>
              <a:ext uri="{FF2B5EF4-FFF2-40B4-BE49-F238E27FC236}">
                <a16:creationId xmlns:a16="http://schemas.microsoft.com/office/drawing/2014/main" id="{428C5F58-E01E-4092-8A11-6EE148A2684F}"/>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医助自杀</a:t>
            </a:r>
          </a:p>
        </p:txBody>
      </p:sp>
      <p:sp>
        <p:nvSpPr>
          <p:cNvPr id="10" name="文本框 9">
            <a:extLst>
              <a:ext uri="{FF2B5EF4-FFF2-40B4-BE49-F238E27FC236}">
                <a16:creationId xmlns:a16="http://schemas.microsoft.com/office/drawing/2014/main" id="{01E0B1D8-778D-421F-9C57-C6F836114989}"/>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均不应该合法化</a:t>
            </a:r>
          </a:p>
        </p:txBody>
      </p:sp>
      <p:sp>
        <p:nvSpPr>
          <p:cNvPr id="11" name="矩形 10">
            <a:extLst>
              <a:ext uri="{FF2B5EF4-FFF2-40B4-BE49-F238E27FC236}">
                <a16:creationId xmlns:a16="http://schemas.microsoft.com/office/drawing/2014/main" id="{B1859193-2906-4C7D-8E1B-69049D59A58B}"/>
              </a:ext>
            </a:extLst>
          </p:cNvPr>
          <p:cNvSpPr>
            <a:spLocks noChangeAspect="1"/>
          </p:cNvSpPr>
          <p:nvPr>
            <p:custDataLst>
              <p:tags r:id="rId7"/>
            </p:custDataLst>
          </p:nvPr>
        </p:nvSpPr>
        <p:spPr>
          <a:xfrm>
            <a:off x="1571625" y="28503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63BAACCA-1BCE-406D-BB72-766BCCEFE0FC}"/>
              </a:ext>
            </a:extLst>
          </p:cNvPr>
          <p:cNvSpPr>
            <a:spLocks noChangeAspect="1"/>
          </p:cNvSpPr>
          <p:nvPr>
            <p:custDataLst>
              <p:tags r:id="rId8"/>
            </p:custDataLst>
          </p:nvPr>
        </p:nvSpPr>
        <p:spPr>
          <a:xfrm>
            <a:off x="1571625" y="37076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9782A7C9-5A64-4273-8797-0963CA07C0CD}"/>
              </a:ext>
            </a:extLst>
          </p:cNvPr>
          <p:cNvSpPr>
            <a:spLocks noChangeAspect="1"/>
          </p:cNvSpPr>
          <p:nvPr>
            <p:custDataLst>
              <p:tags r:id="rId9"/>
            </p:custDataLst>
          </p:nvPr>
        </p:nvSpPr>
        <p:spPr>
          <a:xfrm>
            <a:off x="1571625" y="45648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41EC7669-6290-4117-9780-B030D49208D3}"/>
              </a:ext>
            </a:extLst>
          </p:cNvPr>
          <p:cNvSpPr>
            <a:spLocks noChangeAspect="1"/>
          </p:cNvSpPr>
          <p:nvPr>
            <p:custDataLst>
              <p:tags r:id="rId10"/>
            </p:custDataLst>
          </p:nvPr>
        </p:nvSpPr>
        <p:spPr>
          <a:xfrm>
            <a:off x="1571625" y="54221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222E7D2D-BDA3-4F75-8E17-E9E1D4AEBD9A}"/>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FA8F2782-B208-445D-B8A0-8D727FCD2835}"/>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23DCEA27-C8F5-4849-960C-981F4DB960C6}"/>
                </a:ext>
              </a:extLst>
            </p:cNvPr>
            <p:cNvSpPr/>
            <p:nvPr>
              <p:custDataLst>
                <p:tags r:id="rId14"/>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01F75358-E94E-4986-AD0B-9BE78055CDE3}"/>
                </a:ext>
              </a:extLst>
            </p:cNvPr>
            <p:cNvSpPr/>
            <p:nvPr>
              <p:custDataLst>
                <p:tags r:id="rId15"/>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0541336C-ED84-4229-A014-FA7C3CAC60E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9" name="TipText">
              <a:extLst>
                <a:ext uri="{FF2B5EF4-FFF2-40B4-BE49-F238E27FC236}">
                  <a16:creationId xmlns:a16="http://schemas.microsoft.com/office/drawing/2014/main" id="{BB12F812-CC92-41DC-8586-D779EBB919A8}"/>
                </a:ext>
              </a:extLst>
            </p:cNvPr>
            <p:cNvSpPr txBox="1"/>
            <p:nvPr>
              <p:custDataLst>
                <p:tags r:id="rId17"/>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5" name="图片 4">
            <a:extLst>
              <a:ext uri="{FF2B5EF4-FFF2-40B4-BE49-F238E27FC236}">
                <a16:creationId xmlns:a16="http://schemas.microsoft.com/office/drawing/2014/main" id="{34C3EF0F-38E3-439D-AE58-E61432B5975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779113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8.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5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6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TM03457515[[fn=视图]]</Template>
  <TotalTime>3526</TotalTime>
  <Words>2227</Words>
  <Application>Microsoft Office PowerPoint</Application>
  <PresentationFormat>宽屏</PresentationFormat>
  <Paragraphs>224</Paragraphs>
  <Slides>35</Slides>
  <Notes>2</Notes>
  <HiddenSlides>9</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35</vt:i4>
      </vt:variant>
    </vt:vector>
  </HeadingPairs>
  <TitlesOfParts>
    <vt:vector size="52" baseType="lpstr">
      <vt:lpstr>等线</vt:lpstr>
      <vt:lpstr>等线 Light</vt:lpstr>
      <vt:lpstr>华文新魏</vt:lpstr>
      <vt:lpstr>楷体</vt:lpstr>
      <vt:lpstr>宋体</vt:lpstr>
      <vt:lpstr>微软雅黑</vt:lpstr>
      <vt:lpstr>微软雅黑</vt:lpstr>
      <vt:lpstr>Arial</vt:lpstr>
      <vt:lpstr>Century Schoolbook</vt:lpstr>
      <vt:lpstr>Garamond</vt:lpstr>
      <vt:lpstr>Times New Roman</vt:lpstr>
      <vt:lpstr>Wingdings 2</vt:lpstr>
      <vt:lpstr>风景</vt:lpstr>
      <vt:lpstr>环保</vt:lpstr>
      <vt:lpstr>Office 主题​​</vt:lpstr>
      <vt:lpstr>1_Office 主题​​</vt:lpstr>
      <vt:lpstr>2_Office 主题​​</vt:lpstr>
      <vt:lpstr>第六讲 安乐死与医助自杀</vt:lpstr>
      <vt:lpstr>PowerPoint 演示文稿</vt:lpstr>
      <vt:lpstr>第一节 安乐死的定义和分类</vt:lpstr>
      <vt:lpstr>PowerPoint 演示文稿</vt:lpstr>
      <vt:lpstr>PowerPoint 演示文稿</vt:lpstr>
      <vt:lpstr>PowerPoint 演示文稿</vt:lpstr>
      <vt:lpstr>PowerPoint 演示文稿</vt:lpstr>
      <vt:lpstr>PowerPoint 演示文稿</vt:lpstr>
      <vt:lpstr>PowerPoint 演示文稿</vt:lpstr>
      <vt:lpstr>第二节 各国安乐死/医助自杀法案</vt:lpstr>
      <vt:lpstr>PowerPoint 演示文稿</vt:lpstr>
      <vt:lpstr>PowerPoint 演示文稿</vt:lpstr>
      <vt:lpstr>PowerPoint 演示文稿</vt:lpstr>
      <vt:lpstr>PowerPoint 演示文稿</vt:lpstr>
      <vt:lpstr>第三节 伦理问题与争议案例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临终关怀（安宁疗护）</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第五讲 安乐死与医助自杀</dc:title>
  <dc:creator>徐 汉辉</dc:creator>
  <cp:lastModifiedBy>徐 汉辉</cp:lastModifiedBy>
  <cp:revision>250</cp:revision>
  <dcterms:created xsi:type="dcterms:W3CDTF">2020-03-26T02:13:17Z</dcterms:created>
  <dcterms:modified xsi:type="dcterms:W3CDTF">2023-03-13T00:05:30Z</dcterms:modified>
</cp:coreProperties>
</file>